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onsolas" panose="020B0609020204030204" pitchFamily="49" charset="0"/>
      <p:regular r:id="rId12"/>
      <p:bold r:id="rId13"/>
      <p:italic r:id="rId14"/>
      <p:boldItalic r:id="rId15"/>
    </p:embeddedFont>
    <p:embeddedFont>
      <p:font typeface="Inter" panose="020B0604020202020204" charset="0"/>
      <p:regular r:id="rId16"/>
    </p:embeddedFont>
    <p:embeddedFont>
      <p:font typeface="Inter Bold" panose="020B0604020202020204" charset="0"/>
      <p:regular r:id="rId17"/>
    </p:embeddedFont>
    <p:embeddedFont>
      <p:font typeface="Inter Light" panose="020B0604020202020204" charset="0"/>
      <p:regular r:id="rId18"/>
    </p:embeddedFont>
    <p:embeddedFont>
      <p:font typeface="Montserrat Medium" panose="000006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gamma.app/?utm_source=made-with-gamma" TargetMode="External"/><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amma.app/?utm_source=made-with-gamma" TargetMode="External"/><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grpSp>
        <p:nvGrpSpPr>
          <p:cNvPr id="6" name="Group 6"/>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txBody>
            <a:bodyPr/>
            <a:lstStyle/>
            <a:p>
              <a:endParaRPr lang="en-US"/>
            </a:p>
          </p:txBody>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txBody>
            <a:bodyPr/>
            <a:lstStyle/>
            <a:p>
              <a:endParaRPr lang="en-US"/>
            </a:p>
          </p:txBody>
        </p:sp>
      </p:grpSp>
      <p:sp>
        <p:nvSpPr>
          <p:cNvPr id="10" name="TextBox 10"/>
          <p:cNvSpPr txBox="1"/>
          <p:nvPr/>
        </p:nvSpPr>
        <p:spPr>
          <a:xfrm>
            <a:off x="992238" y="2872680"/>
            <a:ext cx="9445526" cy="1810047"/>
          </a:xfrm>
          <a:prstGeom prst="rect">
            <a:avLst/>
          </a:prstGeom>
        </p:spPr>
        <p:txBody>
          <a:bodyPr lIns="0" tIns="0" rIns="0" bIns="0" rtlCol="0" anchor="t">
            <a:spAutoFit/>
          </a:bodyPr>
          <a:lstStyle/>
          <a:p>
            <a:pPr algn="l">
              <a:lnSpc>
                <a:spcPts val="6937"/>
              </a:lnSpc>
            </a:pPr>
            <a:r>
              <a:rPr lang="en-US" sz="5562" b="1">
                <a:solidFill>
                  <a:srgbClr val="74767D"/>
                </a:solidFill>
                <a:latin typeface="Montserrat Medium"/>
                <a:ea typeface="Montserrat Medium"/>
                <a:cs typeface="Montserrat Medium"/>
                <a:sym typeface="Montserrat Medium"/>
              </a:rPr>
              <a:t>Fast Pedestrian Detection with RGB-Thermal Fusion</a:t>
            </a:r>
          </a:p>
        </p:txBody>
      </p:sp>
      <p:sp>
        <p:nvSpPr>
          <p:cNvPr id="11" name="TextBox 11"/>
          <p:cNvSpPr txBox="1"/>
          <p:nvPr/>
        </p:nvSpPr>
        <p:spPr>
          <a:xfrm>
            <a:off x="992238" y="5022205"/>
            <a:ext cx="9445526" cy="2353866"/>
          </a:xfrm>
          <a:prstGeom prst="rect">
            <a:avLst/>
          </a:prstGeom>
        </p:spPr>
        <p:txBody>
          <a:bodyPr lIns="0" tIns="0" rIns="0" bIns="0" rtlCol="0" anchor="t">
            <a:spAutoFit/>
          </a:bodyPr>
          <a:lstStyle/>
          <a:p>
            <a:pPr algn="l">
              <a:lnSpc>
                <a:spcPts val="3562"/>
              </a:lnSpc>
            </a:pPr>
            <a:r>
              <a:rPr lang="en-US" sz="2187">
                <a:solidFill>
                  <a:srgbClr val="3D3E44"/>
                </a:solidFill>
                <a:latin typeface="Inter Light"/>
                <a:ea typeface="Inter Light"/>
                <a:cs typeface="Inter Light"/>
                <a:sym typeface="Inter Light"/>
              </a:rPr>
              <a:t>A resource-efficient pedestrian detection system, integrating RGB and thermal imagery streams, has been developed. This system was optimized for efficient model development within constrained computational environments, facilitating rapid prototyping and validation.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grpSp>
        <p:nvGrpSpPr>
          <p:cNvPr id="6" name="Group 6"/>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txBody>
            <a:bodyPr/>
            <a:lstStyle/>
            <a:p>
              <a:endParaRPr lang="en-US"/>
            </a:p>
          </p:txBody>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txBody>
            <a:bodyPr/>
            <a:lstStyle/>
            <a:p>
              <a:endParaRPr lang="en-US"/>
            </a:p>
          </p:txBody>
        </p:sp>
      </p:grpSp>
      <p:sp>
        <p:nvSpPr>
          <p:cNvPr id="10" name="TextBox 10"/>
          <p:cNvSpPr txBox="1"/>
          <p:nvPr/>
        </p:nvSpPr>
        <p:spPr>
          <a:xfrm>
            <a:off x="914400" y="739080"/>
            <a:ext cx="9367838" cy="540246"/>
          </a:xfrm>
          <a:prstGeom prst="rect">
            <a:avLst/>
          </a:prstGeom>
        </p:spPr>
        <p:txBody>
          <a:bodyPr lIns="0" tIns="0" rIns="0" bIns="0" rtlCol="0" anchor="t">
            <a:spAutoFit/>
          </a:bodyPr>
          <a:lstStyle/>
          <a:p>
            <a:pPr algn="l">
              <a:lnSpc>
                <a:spcPts val="4125"/>
              </a:lnSpc>
            </a:pPr>
            <a:r>
              <a:rPr lang="en-US" sz="3312" b="1">
                <a:solidFill>
                  <a:srgbClr val="74767D"/>
                </a:solidFill>
                <a:latin typeface="Montserrat Medium"/>
                <a:ea typeface="Montserrat Medium"/>
                <a:cs typeface="Montserrat Medium"/>
                <a:sym typeface="Montserrat Medium"/>
              </a:rPr>
              <a:t>Academic Context and Acknowledgements</a:t>
            </a:r>
          </a:p>
        </p:txBody>
      </p:sp>
      <p:sp>
        <p:nvSpPr>
          <p:cNvPr id="11" name="TextBox 11"/>
          <p:cNvSpPr txBox="1"/>
          <p:nvPr/>
        </p:nvSpPr>
        <p:spPr>
          <a:xfrm>
            <a:off x="1169045" y="1667768"/>
            <a:ext cx="9346555" cy="1143595"/>
          </a:xfrm>
          <a:prstGeom prst="rect">
            <a:avLst/>
          </a:prstGeom>
        </p:spPr>
        <p:txBody>
          <a:bodyPr lIns="0" tIns="0" rIns="0" bIns="0" rtlCol="0" anchor="t">
            <a:spAutoFit/>
          </a:bodyPr>
          <a:lstStyle/>
          <a:p>
            <a:pPr algn="l">
              <a:lnSpc>
                <a:spcPts val="2125"/>
              </a:lnSpc>
            </a:pPr>
            <a:r>
              <a:rPr lang="en-US" sz="1312">
                <a:solidFill>
                  <a:srgbClr val="3D3E44"/>
                </a:solidFill>
                <a:latin typeface="Inter Light"/>
                <a:ea typeface="Inter Light"/>
                <a:cs typeface="Inter Light"/>
                <a:sym typeface="Inter Light"/>
              </a:rPr>
              <a:t>"This research demonstrates that the successful implementation of a multimodal pedestrian detector can be achieved without requiring substantial computational resources, extensive datasets, or intricate architectural designs. Rather, it underscores the critical role of optimized design principles and judicious engineering decisions within resource-constrained environments."</a:t>
            </a:r>
          </a:p>
        </p:txBody>
      </p:sp>
      <p:grpSp>
        <p:nvGrpSpPr>
          <p:cNvPr id="12" name="Group 12"/>
          <p:cNvGrpSpPr/>
          <p:nvPr/>
        </p:nvGrpSpPr>
        <p:grpSpPr>
          <a:xfrm>
            <a:off x="914400" y="1533971"/>
            <a:ext cx="19050" cy="1468339"/>
            <a:chOff x="0" y="0"/>
            <a:chExt cx="25400" cy="1957785"/>
          </a:xfrm>
        </p:grpSpPr>
        <p:sp>
          <p:nvSpPr>
            <p:cNvPr id="13" name="Freeform 13"/>
            <p:cNvSpPr/>
            <p:nvPr/>
          </p:nvSpPr>
          <p:spPr>
            <a:xfrm>
              <a:off x="0" y="0"/>
              <a:ext cx="25400" cy="1957832"/>
            </a:xfrm>
            <a:custGeom>
              <a:avLst/>
              <a:gdLst/>
              <a:ahLst/>
              <a:cxnLst/>
              <a:rect l="l" t="t" r="r" b="b"/>
              <a:pathLst>
                <a:path w="25400" h="1957832">
                  <a:moveTo>
                    <a:pt x="0" y="0"/>
                  </a:moveTo>
                  <a:lnTo>
                    <a:pt x="25400" y="0"/>
                  </a:lnTo>
                  <a:lnTo>
                    <a:pt x="25400" y="1957832"/>
                  </a:lnTo>
                  <a:lnTo>
                    <a:pt x="0" y="1957832"/>
                  </a:lnTo>
                  <a:close/>
                </a:path>
              </a:pathLst>
            </a:custGeom>
            <a:solidFill>
              <a:srgbClr val="C6C9DC"/>
            </a:solidFill>
            <a:ln w="12700">
              <a:solidFill>
                <a:srgbClr val="000000"/>
              </a:solidFill>
            </a:ln>
          </p:spPr>
          <p:txBody>
            <a:bodyPr/>
            <a:lstStyle/>
            <a:p>
              <a:endParaRPr lang="en-US"/>
            </a:p>
          </p:txBody>
        </p:sp>
      </p:grpSp>
      <p:grpSp>
        <p:nvGrpSpPr>
          <p:cNvPr id="14" name="Group 14"/>
          <p:cNvGrpSpPr/>
          <p:nvPr/>
        </p:nvGrpSpPr>
        <p:grpSpPr>
          <a:xfrm>
            <a:off x="904875" y="3183731"/>
            <a:ext cx="9620250" cy="1776115"/>
            <a:chOff x="0" y="0"/>
            <a:chExt cx="12827000" cy="2368153"/>
          </a:xfrm>
        </p:grpSpPr>
        <p:sp>
          <p:nvSpPr>
            <p:cNvPr id="15" name="Freeform 15"/>
            <p:cNvSpPr/>
            <p:nvPr/>
          </p:nvSpPr>
          <p:spPr>
            <a:xfrm>
              <a:off x="12700" y="12700"/>
              <a:ext cx="12801600" cy="2342769"/>
            </a:xfrm>
            <a:custGeom>
              <a:avLst/>
              <a:gdLst/>
              <a:ahLst/>
              <a:cxnLst/>
              <a:rect l="l" t="t" r="r" b="b"/>
              <a:pathLst>
                <a:path w="12801600" h="2342769">
                  <a:moveTo>
                    <a:pt x="0" y="203835"/>
                  </a:moveTo>
                  <a:cubicBezTo>
                    <a:pt x="0" y="91313"/>
                    <a:pt x="92075" y="0"/>
                    <a:pt x="205613" y="0"/>
                  </a:cubicBezTo>
                  <a:lnTo>
                    <a:pt x="12595987" y="0"/>
                  </a:lnTo>
                  <a:cubicBezTo>
                    <a:pt x="12709525" y="0"/>
                    <a:pt x="12801600" y="91313"/>
                    <a:pt x="12801600" y="203835"/>
                  </a:cubicBezTo>
                  <a:lnTo>
                    <a:pt x="12801600" y="2138934"/>
                  </a:lnTo>
                  <a:cubicBezTo>
                    <a:pt x="12801600" y="2251456"/>
                    <a:pt x="12709525" y="2342769"/>
                    <a:pt x="12595987" y="2342769"/>
                  </a:cubicBezTo>
                  <a:lnTo>
                    <a:pt x="205613" y="2342769"/>
                  </a:lnTo>
                  <a:cubicBezTo>
                    <a:pt x="92075" y="2342769"/>
                    <a:pt x="0" y="2251456"/>
                    <a:pt x="0" y="2138934"/>
                  </a:cubicBezTo>
                  <a:close/>
                </a:path>
              </a:pathLst>
            </a:custGeom>
            <a:solidFill>
              <a:srgbClr val="FFFFFF"/>
            </a:solidFill>
            <a:ln w="12700">
              <a:solidFill>
                <a:srgbClr val="000000"/>
              </a:solidFill>
            </a:ln>
          </p:spPr>
          <p:txBody>
            <a:bodyPr/>
            <a:lstStyle/>
            <a:p>
              <a:endParaRPr lang="en-US"/>
            </a:p>
          </p:txBody>
        </p:sp>
        <p:sp>
          <p:nvSpPr>
            <p:cNvPr id="16" name="Freeform 16"/>
            <p:cNvSpPr/>
            <p:nvPr/>
          </p:nvSpPr>
          <p:spPr>
            <a:xfrm>
              <a:off x="0" y="0"/>
              <a:ext cx="12827000" cy="2368169"/>
            </a:xfrm>
            <a:custGeom>
              <a:avLst/>
              <a:gdLst/>
              <a:ahLst/>
              <a:cxnLst/>
              <a:rect l="l" t="t" r="r" b="b"/>
              <a:pathLst>
                <a:path w="12827000" h="2368169">
                  <a:moveTo>
                    <a:pt x="0" y="216535"/>
                  </a:moveTo>
                  <a:cubicBezTo>
                    <a:pt x="0" y="96774"/>
                    <a:pt x="97790" y="0"/>
                    <a:pt x="218313" y="0"/>
                  </a:cubicBezTo>
                  <a:lnTo>
                    <a:pt x="12608687" y="0"/>
                  </a:lnTo>
                  <a:lnTo>
                    <a:pt x="12608687" y="12700"/>
                  </a:lnTo>
                  <a:lnTo>
                    <a:pt x="12608687" y="0"/>
                  </a:lnTo>
                  <a:cubicBezTo>
                    <a:pt x="12729210" y="0"/>
                    <a:pt x="12827000" y="96774"/>
                    <a:pt x="12827000" y="216535"/>
                  </a:cubicBezTo>
                  <a:lnTo>
                    <a:pt x="12814300" y="216535"/>
                  </a:lnTo>
                  <a:lnTo>
                    <a:pt x="12827000" y="216535"/>
                  </a:lnTo>
                  <a:lnTo>
                    <a:pt x="12827000" y="2151634"/>
                  </a:lnTo>
                  <a:lnTo>
                    <a:pt x="12814300" y="2151634"/>
                  </a:lnTo>
                  <a:lnTo>
                    <a:pt x="12827000" y="2151634"/>
                  </a:lnTo>
                  <a:cubicBezTo>
                    <a:pt x="12827000" y="2271268"/>
                    <a:pt x="12729210" y="2368169"/>
                    <a:pt x="12608687" y="2368169"/>
                  </a:cubicBezTo>
                  <a:lnTo>
                    <a:pt x="12608687" y="2355469"/>
                  </a:lnTo>
                  <a:lnTo>
                    <a:pt x="12608687" y="2368169"/>
                  </a:lnTo>
                  <a:lnTo>
                    <a:pt x="218313" y="2368169"/>
                  </a:lnTo>
                  <a:lnTo>
                    <a:pt x="218313" y="2355469"/>
                  </a:lnTo>
                  <a:lnTo>
                    <a:pt x="218313" y="2368169"/>
                  </a:lnTo>
                  <a:cubicBezTo>
                    <a:pt x="97790" y="2368169"/>
                    <a:pt x="0" y="2271268"/>
                    <a:pt x="0" y="2151634"/>
                  </a:cubicBezTo>
                  <a:lnTo>
                    <a:pt x="0" y="216535"/>
                  </a:lnTo>
                  <a:lnTo>
                    <a:pt x="12700" y="216535"/>
                  </a:lnTo>
                  <a:lnTo>
                    <a:pt x="0" y="216535"/>
                  </a:lnTo>
                  <a:moveTo>
                    <a:pt x="25400" y="216535"/>
                  </a:moveTo>
                  <a:lnTo>
                    <a:pt x="25400" y="2151634"/>
                  </a:lnTo>
                  <a:lnTo>
                    <a:pt x="12700" y="2151634"/>
                  </a:lnTo>
                  <a:lnTo>
                    <a:pt x="25400" y="2151634"/>
                  </a:lnTo>
                  <a:cubicBezTo>
                    <a:pt x="25400" y="2257044"/>
                    <a:pt x="111633" y="2342769"/>
                    <a:pt x="218313" y="2342769"/>
                  </a:cubicBezTo>
                  <a:lnTo>
                    <a:pt x="12608687" y="2342769"/>
                  </a:lnTo>
                  <a:cubicBezTo>
                    <a:pt x="12715367" y="2342769"/>
                    <a:pt x="12801600" y="2257044"/>
                    <a:pt x="12801600" y="2151634"/>
                  </a:cubicBezTo>
                  <a:lnTo>
                    <a:pt x="12801600" y="216535"/>
                  </a:lnTo>
                  <a:cubicBezTo>
                    <a:pt x="12801600" y="111125"/>
                    <a:pt x="12715367" y="25400"/>
                    <a:pt x="12608687" y="25400"/>
                  </a:cubicBezTo>
                  <a:lnTo>
                    <a:pt x="218313" y="25400"/>
                  </a:lnTo>
                  <a:lnTo>
                    <a:pt x="218313" y="12700"/>
                  </a:lnTo>
                  <a:lnTo>
                    <a:pt x="218313" y="25400"/>
                  </a:lnTo>
                  <a:cubicBezTo>
                    <a:pt x="111633" y="25400"/>
                    <a:pt x="25400" y="111125"/>
                    <a:pt x="25400" y="216535"/>
                  </a:cubicBezTo>
                  <a:close/>
                </a:path>
              </a:pathLst>
            </a:custGeom>
            <a:solidFill>
              <a:srgbClr val="C5C7D2"/>
            </a:solidFill>
            <a:ln w="12700">
              <a:solidFill>
                <a:srgbClr val="000000"/>
              </a:solidFill>
            </a:ln>
          </p:spPr>
          <p:txBody>
            <a:bodyPr/>
            <a:lstStyle/>
            <a:p>
              <a:endParaRPr lang="en-US"/>
            </a:p>
          </p:txBody>
        </p:sp>
      </p:grpSp>
      <p:grpSp>
        <p:nvGrpSpPr>
          <p:cNvPr id="17" name="Group 17"/>
          <p:cNvGrpSpPr/>
          <p:nvPr/>
        </p:nvGrpSpPr>
        <p:grpSpPr>
          <a:xfrm>
            <a:off x="933450" y="3212306"/>
            <a:ext cx="679251" cy="1718965"/>
            <a:chOff x="0" y="0"/>
            <a:chExt cx="905668" cy="2291953"/>
          </a:xfrm>
        </p:grpSpPr>
        <p:sp>
          <p:nvSpPr>
            <p:cNvPr id="18" name="Freeform 18"/>
            <p:cNvSpPr/>
            <p:nvPr/>
          </p:nvSpPr>
          <p:spPr>
            <a:xfrm>
              <a:off x="0" y="0"/>
              <a:ext cx="905637" cy="2291969"/>
            </a:xfrm>
            <a:custGeom>
              <a:avLst/>
              <a:gdLst/>
              <a:ahLst/>
              <a:cxnLst/>
              <a:rect l="l" t="t" r="r" b="b"/>
              <a:pathLst>
                <a:path w="905637" h="2291969">
                  <a:moveTo>
                    <a:pt x="0" y="173355"/>
                  </a:moveTo>
                  <a:cubicBezTo>
                    <a:pt x="0" y="77597"/>
                    <a:pt x="77597" y="0"/>
                    <a:pt x="173355" y="0"/>
                  </a:cubicBezTo>
                  <a:lnTo>
                    <a:pt x="732282" y="0"/>
                  </a:lnTo>
                  <a:cubicBezTo>
                    <a:pt x="828040" y="0"/>
                    <a:pt x="905637" y="77597"/>
                    <a:pt x="905637" y="173355"/>
                  </a:cubicBezTo>
                  <a:lnTo>
                    <a:pt x="905637" y="2118614"/>
                  </a:lnTo>
                  <a:cubicBezTo>
                    <a:pt x="905637" y="2214372"/>
                    <a:pt x="828040" y="2291969"/>
                    <a:pt x="732282" y="2291969"/>
                  </a:cubicBezTo>
                  <a:lnTo>
                    <a:pt x="173355" y="2291969"/>
                  </a:lnTo>
                  <a:cubicBezTo>
                    <a:pt x="77597" y="2291969"/>
                    <a:pt x="0" y="2214372"/>
                    <a:pt x="0" y="2118614"/>
                  </a:cubicBezTo>
                  <a:close/>
                </a:path>
              </a:pathLst>
            </a:custGeom>
            <a:solidFill>
              <a:srgbClr val="EFF0F6"/>
            </a:solidFill>
            <a:ln w="12700">
              <a:solidFill>
                <a:srgbClr val="000000"/>
              </a:solidFill>
            </a:ln>
          </p:spPr>
          <p:txBody>
            <a:bodyPr/>
            <a:lstStyle/>
            <a:p>
              <a:endParaRPr lang="en-US"/>
            </a:p>
          </p:txBody>
        </p:sp>
      </p:grpSp>
      <p:sp>
        <p:nvSpPr>
          <p:cNvPr id="19" name="TextBox 19"/>
          <p:cNvSpPr txBox="1"/>
          <p:nvPr/>
        </p:nvSpPr>
        <p:spPr>
          <a:xfrm>
            <a:off x="1140916" y="3950642"/>
            <a:ext cx="254645" cy="280244"/>
          </a:xfrm>
          <a:prstGeom prst="rect">
            <a:avLst/>
          </a:prstGeom>
        </p:spPr>
        <p:txBody>
          <a:bodyPr lIns="0" tIns="0" rIns="0" bIns="0" rtlCol="0" anchor="t">
            <a:spAutoFit/>
          </a:bodyPr>
          <a:lstStyle/>
          <a:p>
            <a:pPr algn="l">
              <a:lnSpc>
                <a:spcPts val="2000"/>
              </a:lnSpc>
            </a:pPr>
            <a:r>
              <a:rPr lang="en-US" sz="2000" b="1">
                <a:solidFill>
                  <a:srgbClr val="3D3E44"/>
                </a:solidFill>
                <a:latin typeface="Montserrat Medium"/>
                <a:ea typeface="Montserrat Medium"/>
                <a:cs typeface="Montserrat Medium"/>
                <a:sym typeface="Montserrat Medium"/>
              </a:rPr>
              <a:t>1</a:t>
            </a:r>
          </a:p>
        </p:txBody>
      </p:sp>
      <p:sp>
        <p:nvSpPr>
          <p:cNvPr id="20" name="TextBox 20"/>
          <p:cNvSpPr txBox="1"/>
          <p:nvPr/>
        </p:nvSpPr>
        <p:spPr>
          <a:xfrm>
            <a:off x="1782515" y="3372594"/>
            <a:ext cx="2123034" cy="274885"/>
          </a:xfrm>
          <a:prstGeom prst="rect">
            <a:avLst/>
          </a:prstGeom>
        </p:spPr>
        <p:txBody>
          <a:bodyPr lIns="0" tIns="0" rIns="0" bIns="0" rtlCol="0" anchor="t">
            <a:spAutoFit/>
          </a:bodyPr>
          <a:lstStyle/>
          <a:p>
            <a:pPr algn="l">
              <a:lnSpc>
                <a:spcPts val="2062"/>
              </a:lnSpc>
            </a:pPr>
            <a:r>
              <a:rPr lang="en-US" sz="1625" b="1">
                <a:solidFill>
                  <a:srgbClr val="3D3E44"/>
                </a:solidFill>
                <a:latin typeface="Montserrat Medium"/>
                <a:ea typeface="Montserrat Medium"/>
                <a:cs typeface="Montserrat Medium"/>
                <a:sym typeface="Montserrat Medium"/>
              </a:rPr>
              <a:t>Author</a:t>
            </a:r>
          </a:p>
        </p:txBody>
      </p:sp>
      <p:sp>
        <p:nvSpPr>
          <p:cNvPr id="21" name="TextBox 21"/>
          <p:cNvSpPr txBox="1"/>
          <p:nvPr/>
        </p:nvSpPr>
        <p:spPr>
          <a:xfrm>
            <a:off x="1782515" y="3692129"/>
            <a:ext cx="8544222" cy="328761"/>
          </a:xfrm>
          <a:prstGeom prst="rect">
            <a:avLst/>
          </a:prstGeom>
        </p:spPr>
        <p:txBody>
          <a:bodyPr lIns="0" tIns="0" rIns="0" bIns="0" rtlCol="0" anchor="t">
            <a:spAutoFit/>
          </a:bodyPr>
          <a:lstStyle/>
          <a:p>
            <a:pPr algn="l">
              <a:lnSpc>
                <a:spcPts val="2125"/>
              </a:lnSpc>
            </a:pPr>
            <a:r>
              <a:rPr lang="en-US" sz="1312">
                <a:solidFill>
                  <a:srgbClr val="3D3E44"/>
                </a:solidFill>
                <a:latin typeface="Inter Light"/>
                <a:ea typeface="Inter Light"/>
                <a:cs typeface="Inter Light"/>
                <a:sym typeface="Inter Light"/>
              </a:rPr>
              <a:t>Anirudh Krishna</a:t>
            </a:r>
          </a:p>
        </p:txBody>
      </p:sp>
      <p:sp>
        <p:nvSpPr>
          <p:cNvPr id="22" name="TextBox 22"/>
          <p:cNvSpPr txBox="1"/>
          <p:nvPr/>
        </p:nvSpPr>
        <p:spPr>
          <a:xfrm>
            <a:off x="1782515" y="4113163"/>
            <a:ext cx="2123034" cy="274885"/>
          </a:xfrm>
          <a:prstGeom prst="rect">
            <a:avLst/>
          </a:prstGeom>
        </p:spPr>
        <p:txBody>
          <a:bodyPr lIns="0" tIns="0" rIns="0" bIns="0" rtlCol="0" anchor="t">
            <a:spAutoFit/>
          </a:bodyPr>
          <a:lstStyle/>
          <a:p>
            <a:pPr algn="l">
              <a:lnSpc>
                <a:spcPts val="2062"/>
              </a:lnSpc>
            </a:pPr>
            <a:r>
              <a:rPr lang="en-US" sz="1625" b="1">
                <a:solidFill>
                  <a:srgbClr val="3D3E44"/>
                </a:solidFill>
                <a:latin typeface="Montserrat Medium"/>
                <a:ea typeface="Montserrat Medium"/>
                <a:cs typeface="Montserrat Medium"/>
                <a:sym typeface="Montserrat Medium"/>
              </a:rPr>
              <a:t>Institution</a:t>
            </a:r>
          </a:p>
        </p:txBody>
      </p:sp>
      <p:sp>
        <p:nvSpPr>
          <p:cNvPr id="23" name="TextBox 23"/>
          <p:cNvSpPr txBox="1"/>
          <p:nvPr/>
        </p:nvSpPr>
        <p:spPr>
          <a:xfrm>
            <a:off x="1782515" y="4432698"/>
            <a:ext cx="8544222" cy="328761"/>
          </a:xfrm>
          <a:prstGeom prst="rect">
            <a:avLst/>
          </a:prstGeom>
        </p:spPr>
        <p:txBody>
          <a:bodyPr lIns="0" tIns="0" rIns="0" bIns="0" rtlCol="0" anchor="t">
            <a:spAutoFit/>
          </a:bodyPr>
          <a:lstStyle/>
          <a:p>
            <a:pPr algn="l">
              <a:lnSpc>
                <a:spcPts val="2125"/>
              </a:lnSpc>
            </a:pPr>
            <a:r>
              <a:rPr lang="en-US" sz="1312">
                <a:solidFill>
                  <a:srgbClr val="3D3E44"/>
                </a:solidFill>
                <a:latin typeface="Inter Light"/>
                <a:ea typeface="Inter Light"/>
                <a:cs typeface="Inter Light"/>
                <a:sym typeface="Inter Light"/>
              </a:rPr>
              <a:t>University of Maryland, College Park</a:t>
            </a:r>
          </a:p>
        </p:txBody>
      </p:sp>
      <p:grpSp>
        <p:nvGrpSpPr>
          <p:cNvPr id="24" name="Group 24"/>
          <p:cNvGrpSpPr/>
          <p:nvPr/>
        </p:nvGrpSpPr>
        <p:grpSpPr>
          <a:xfrm>
            <a:off x="904875" y="5110609"/>
            <a:ext cx="9620250" cy="1776115"/>
            <a:chOff x="0" y="0"/>
            <a:chExt cx="12827000" cy="2368153"/>
          </a:xfrm>
        </p:grpSpPr>
        <p:sp>
          <p:nvSpPr>
            <p:cNvPr id="25" name="Freeform 25"/>
            <p:cNvSpPr/>
            <p:nvPr/>
          </p:nvSpPr>
          <p:spPr>
            <a:xfrm>
              <a:off x="12700" y="12700"/>
              <a:ext cx="12801600" cy="2342769"/>
            </a:xfrm>
            <a:custGeom>
              <a:avLst/>
              <a:gdLst/>
              <a:ahLst/>
              <a:cxnLst/>
              <a:rect l="l" t="t" r="r" b="b"/>
              <a:pathLst>
                <a:path w="12801600" h="2342769">
                  <a:moveTo>
                    <a:pt x="0" y="203835"/>
                  </a:moveTo>
                  <a:cubicBezTo>
                    <a:pt x="0" y="91313"/>
                    <a:pt x="92075" y="0"/>
                    <a:pt x="205613" y="0"/>
                  </a:cubicBezTo>
                  <a:lnTo>
                    <a:pt x="12595987" y="0"/>
                  </a:lnTo>
                  <a:cubicBezTo>
                    <a:pt x="12709525" y="0"/>
                    <a:pt x="12801600" y="91313"/>
                    <a:pt x="12801600" y="203835"/>
                  </a:cubicBezTo>
                  <a:lnTo>
                    <a:pt x="12801600" y="2138934"/>
                  </a:lnTo>
                  <a:cubicBezTo>
                    <a:pt x="12801600" y="2251456"/>
                    <a:pt x="12709525" y="2342769"/>
                    <a:pt x="12595987" y="2342769"/>
                  </a:cubicBezTo>
                  <a:lnTo>
                    <a:pt x="205613" y="2342769"/>
                  </a:lnTo>
                  <a:cubicBezTo>
                    <a:pt x="92075" y="2342769"/>
                    <a:pt x="0" y="2251456"/>
                    <a:pt x="0" y="2138934"/>
                  </a:cubicBezTo>
                  <a:close/>
                </a:path>
              </a:pathLst>
            </a:custGeom>
            <a:solidFill>
              <a:srgbClr val="FFFFFF"/>
            </a:solidFill>
            <a:ln w="12700">
              <a:solidFill>
                <a:srgbClr val="000000"/>
              </a:solidFill>
            </a:ln>
          </p:spPr>
          <p:txBody>
            <a:bodyPr/>
            <a:lstStyle/>
            <a:p>
              <a:endParaRPr lang="en-US"/>
            </a:p>
          </p:txBody>
        </p:sp>
        <p:sp>
          <p:nvSpPr>
            <p:cNvPr id="26" name="Freeform 26"/>
            <p:cNvSpPr/>
            <p:nvPr/>
          </p:nvSpPr>
          <p:spPr>
            <a:xfrm>
              <a:off x="0" y="0"/>
              <a:ext cx="12827000" cy="2368169"/>
            </a:xfrm>
            <a:custGeom>
              <a:avLst/>
              <a:gdLst/>
              <a:ahLst/>
              <a:cxnLst/>
              <a:rect l="l" t="t" r="r" b="b"/>
              <a:pathLst>
                <a:path w="12827000" h="2368169">
                  <a:moveTo>
                    <a:pt x="0" y="216535"/>
                  </a:moveTo>
                  <a:cubicBezTo>
                    <a:pt x="0" y="96774"/>
                    <a:pt x="97790" y="0"/>
                    <a:pt x="218313" y="0"/>
                  </a:cubicBezTo>
                  <a:lnTo>
                    <a:pt x="12608687" y="0"/>
                  </a:lnTo>
                  <a:lnTo>
                    <a:pt x="12608687" y="12700"/>
                  </a:lnTo>
                  <a:lnTo>
                    <a:pt x="12608687" y="0"/>
                  </a:lnTo>
                  <a:cubicBezTo>
                    <a:pt x="12729210" y="0"/>
                    <a:pt x="12827000" y="96774"/>
                    <a:pt x="12827000" y="216535"/>
                  </a:cubicBezTo>
                  <a:lnTo>
                    <a:pt x="12814300" y="216535"/>
                  </a:lnTo>
                  <a:lnTo>
                    <a:pt x="12827000" y="216535"/>
                  </a:lnTo>
                  <a:lnTo>
                    <a:pt x="12827000" y="2151634"/>
                  </a:lnTo>
                  <a:lnTo>
                    <a:pt x="12814300" y="2151634"/>
                  </a:lnTo>
                  <a:lnTo>
                    <a:pt x="12827000" y="2151634"/>
                  </a:lnTo>
                  <a:cubicBezTo>
                    <a:pt x="12827000" y="2271268"/>
                    <a:pt x="12729210" y="2368169"/>
                    <a:pt x="12608687" y="2368169"/>
                  </a:cubicBezTo>
                  <a:lnTo>
                    <a:pt x="12608687" y="2355469"/>
                  </a:lnTo>
                  <a:lnTo>
                    <a:pt x="12608687" y="2368169"/>
                  </a:lnTo>
                  <a:lnTo>
                    <a:pt x="218313" y="2368169"/>
                  </a:lnTo>
                  <a:lnTo>
                    <a:pt x="218313" y="2355469"/>
                  </a:lnTo>
                  <a:lnTo>
                    <a:pt x="218313" y="2368169"/>
                  </a:lnTo>
                  <a:cubicBezTo>
                    <a:pt x="97790" y="2368169"/>
                    <a:pt x="0" y="2271268"/>
                    <a:pt x="0" y="2151634"/>
                  </a:cubicBezTo>
                  <a:lnTo>
                    <a:pt x="0" y="216535"/>
                  </a:lnTo>
                  <a:lnTo>
                    <a:pt x="12700" y="216535"/>
                  </a:lnTo>
                  <a:lnTo>
                    <a:pt x="0" y="216535"/>
                  </a:lnTo>
                  <a:moveTo>
                    <a:pt x="25400" y="216535"/>
                  </a:moveTo>
                  <a:lnTo>
                    <a:pt x="25400" y="2151634"/>
                  </a:lnTo>
                  <a:lnTo>
                    <a:pt x="12700" y="2151634"/>
                  </a:lnTo>
                  <a:lnTo>
                    <a:pt x="25400" y="2151634"/>
                  </a:lnTo>
                  <a:cubicBezTo>
                    <a:pt x="25400" y="2257044"/>
                    <a:pt x="111633" y="2342769"/>
                    <a:pt x="218313" y="2342769"/>
                  </a:cubicBezTo>
                  <a:lnTo>
                    <a:pt x="12608687" y="2342769"/>
                  </a:lnTo>
                  <a:cubicBezTo>
                    <a:pt x="12715367" y="2342769"/>
                    <a:pt x="12801600" y="2257044"/>
                    <a:pt x="12801600" y="2151634"/>
                  </a:cubicBezTo>
                  <a:lnTo>
                    <a:pt x="12801600" y="216535"/>
                  </a:lnTo>
                  <a:cubicBezTo>
                    <a:pt x="12801600" y="111125"/>
                    <a:pt x="12715367" y="25400"/>
                    <a:pt x="12608687" y="25400"/>
                  </a:cubicBezTo>
                  <a:lnTo>
                    <a:pt x="218313" y="25400"/>
                  </a:lnTo>
                  <a:lnTo>
                    <a:pt x="218313" y="12700"/>
                  </a:lnTo>
                  <a:lnTo>
                    <a:pt x="218313" y="25400"/>
                  </a:lnTo>
                  <a:cubicBezTo>
                    <a:pt x="111633" y="25400"/>
                    <a:pt x="25400" y="111125"/>
                    <a:pt x="25400" y="216535"/>
                  </a:cubicBezTo>
                  <a:close/>
                </a:path>
              </a:pathLst>
            </a:custGeom>
            <a:solidFill>
              <a:srgbClr val="C5C7D2"/>
            </a:solidFill>
            <a:ln w="12700">
              <a:solidFill>
                <a:srgbClr val="000000"/>
              </a:solidFill>
            </a:ln>
          </p:spPr>
          <p:txBody>
            <a:bodyPr/>
            <a:lstStyle/>
            <a:p>
              <a:endParaRPr lang="en-US"/>
            </a:p>
          </p:txBody>
        </p:sp>
      </p:grpSp>
      <p:grpSp>
        <p:nvGrpSpPr>
          <p:cNvPr id="27" name="Group 27"/>
          <p:cNvGrpSpPr/>
          <p:nvPr/>
        </p:nvGrpSpPr>
        <p:grpSpPr>
          <a:xfrm>
            <a:off x="933450" y="5139184"/>
            <a:ext cx="679251" cy="1718965"/>
            <a:chOff x="0" y="0"/>
            <a:chExt cx="905668" cy="2291953"/>
          </a:xfrm>
        </p:grpSpPr>
        <p:sp>
          <p:nvSpPr>
            <p:cNvPr id="28" name="Freeform 28"/>
            <p:cNvSpPr/>
            <p:nvPr/>
          </p:nvSpPr>
          <p:spPr>
            <a:xfrm>
              <a:off x="0" y="0"/>
              <a:ext cx="905637" cy="2291969"/>
            </a:xfrm>
            <a:custGeom>
              <a:avLst/>
              <a:gdLst/>
              <a:ahLst/>
              <a:cxnLst/>
              <a:rect l="l" t="t" r="r" b="b"/>
              <a:pathLst>
                <a:path w="905637" h="2291969">
                  <a:moveTo>
                    <a:pt x="0" y="173355"/>
                  </a:moveTo>
                  <a:cubicBezTo>
                    <a:pt x="0" y="77597"/>
                    <a:pt x="77597" y="0"/>
                    <a:pt x="173355" y="0"/>
                  </a:cubicBezTo>
                  <a:lnTo>
                    <a:pt x="732282" y="0"/>
                  </a:lnTo>
                  <a:cubicBezTo>
                    <a:pt x="828040" y="0"/>
                    <a:pt x="905637" y="77597"/>
                    <a:pt x="905637" y="173355"/>
                  </a:cubicBezTo>
                  <a:lnTo>
                    <a:pt x="905637" y="2118614"/>
                  </a:lnTo>
                  <a:cubicBezTo>
                    <a:pt x="905637" y="2214372"/>
                    <a:pt x="828040" y="2291969"/>
                    <a:pt x="732282" y="2291969"/>
                  </a:cubicBezTo>
                  <a:lnTo>
                    <a:pt x="173355" y="2291969"/>
                  </a:lnTo>
                  <a:cubicBezTo>
                    <a:pt x="77597" y="2291969"/>
                    <a:pt x="0" y="2214372"/>
                    <a:pt x="0" y="2118614"/>
                  </a:cubicBezTo>
                  <a:close/>
                </a:path>
              </a:pathLst>
            </a:custGeom>
            <a:solidFill>
              <a:srgbClr val="EFF0F6"/>
            </a:solidFill>
            <a:ln w="12700">
              <a:solidFill>
                <a:srgbClr val="000000"/>
              </a:solidFill>
            </a:ln>
          </p:spPr>
          <p:txBody>
            <a:bodyPr/>
            <a:lstStyle/>
            <a:p>
              <a:endParaRPr lang="en-US"/>
            </a:p>
          </p:txBody>
        </p:sp>
      </p:grpSp>
      <p:sp>
        <p:nvSpPr>
          <p:cNvPr id="29" name="TextBox 29"/>
          <p:cNvSpPr txBox="1"/>
          <p:nvPr/>
        </p:nvSpPr>
        <p:spPr>
          <a:xfrm>
            <a:off x="1140916" y="5877520"/>
            <a:ext cx="254645" cy="280244"/>
          </a:xfrm>
          <a:prstGeom prst="rect">
            <a:avLst/>
          </a:prstGeom>
        </p:spPr>
        <p:txBody>
          <a:bodyPr lIns="0" tIns="0" rIns="0" bIns="0" rtlCol="0" anchor="t">
            <a:spAutoFit/>
          </a:bodyPr>
          <a:lstStyle/>
          <a:p>
            <a:pPr algn="l">
              <a:lnSpc>
                <a:spcPts val="2000"/>
              </a:lnSpc>
            </a:pPr>
            <a:r>
              <a:rPr lang="en-US" sz="2000" b="1">
                <a:solidFill>
                  <a:srgbClr val="3D3E44"/>
                </a:solidFill>
                <a:latin typeface="Montserrat Medium"/>
                <a:ea typeface="Montserrat Medium"/>
                <a:cs typeface="Montserrat Medium"/>
                <a:sym typeface="Montserrat Medium"/>
              </a:rPr>
              <a:t>2</a:t>
            </a:r>
          </a:p>
        </p:txBody>
      </p:sp>
      <p:sp>
        <p:nvSpPr>
          <p:cNvPr id="30" name="TextBox 30"/>
          <p:cNvSpPr txBox="1"/>
          <p:nvPr/>
        </p:nvSpPr>
        <p:spPr>
          <a:xfrm>
            <a:off x="1782515" y="5299473"/>
            <a:ext cx="2123034" cy="274885"/>
          </a:xfrm>
          <a:prstGeom prst="rect">
            <a:avLst/>
          </a:prstGeom>
        </p:spPr>
        <p:txBody>
          <a:bodyPr lIns="0" tIns="0" rIns="0" bIns="0" rtlCol="0" anchor="t">
            <a:spAutoFit/>
          </a:bodyPr>
          <a:lstStyle/>
          <a:p>
            <a:pPr algn="l">
              <a:lnSpc>
                <a:spcPts val="2062"/>
              </a:lnSpc>
            </a:pPr>
            <a:r>
              <a:rPr lang="en-US" sz="1625" b="1">
                <a:solidFill>
                  <a:srgbClr val="3D3E44"/>
                </a:solidFill>
                <a:latin typeface="Montserrat Medium"/>
                <a:ea typeface="Montserrat Medium"/>
                <a:cs typeface="Montserrat Medium"/>
                <a:sym typeface="Montserrat Medium"/>
              </a:rPr>
              <a:t>Program</a:t>
            </a:r>
          </a:p>
        </p:txBody>
      </p:sp>
      <p:sp>
        <p:nvSpPr>
          <p:cNvPr id="31" name="TextBox 31"/>
          <p:cNvSpPr txBox="1"/>
          <p:nvPr/>
        </p:nvSpPr>
        <p:spPr>
          <a:xfrm>
            <a:off x="1782515" y="5619006"/>
            <a:ext cx="8544222" cy="328761"/>
          </a:xfrm>
          <a:prstGeom prst="rect">
            <a:avLst/>
          </a:prstGeom>
        </p:spPr>
        <p:txBody>
          <a:bodyPr lIns="0" tIns="0" rIns="0" bIns="0" rtlCol="0" anchor="t">
            <a:spAutoFit/>
          </a:bodyPr>
          <a:lstStyle/>
          <a:p>
            <a:pPr algn="l">
              <a:lnSpc>
                <a:spcPts val="2125"/>
              </a:lnSpc>
            </a:pPr>
            <a:r>
              <a:rPr lang="en-US" sz="1312">
                <a:solidFill>
                  <a:srgbClr val="3D3E44"/>
                </a:solidFill>
                <a:latin typeface="Inter Light"/>
                <a:ea typeface="Inter Light"/>
                <a:cs typeface="Inter Light"/>
                <a:sym typeface="Inter Light"/>
              </a:rPr>
              <a:t>Master of Science in Applied Machine Learning</a:t>
            </a:r>
          </a:p>
        </p:txBody>
      </p:sp>
      <p:sp>
        <p:nvSpPr>
          <p:cNvPr id="32" name="TextBox 32"/>
          <p:cNvSpPr txBox="1"/>
          <p:nvPr/>
        </p:nvSpPr>
        <p:spPr>
          <a:xfrm>
            <a:off x="1782515" y="6040041"/>
            <a:ext cx="2123034" cy="274885"/>
          </a:xfrm>
          <a:prstGeom prst="rect">
            <a:avLst/>
          </a:prstGeom>
        </p:spPr>
        <p:txBody>
          <a:bodyPr lIns="0" tIns="0" rIns="0" bIns="0" rtlCol="0" anchor="t">
            <a:spAutoFit/>
          </a:bodyPr>
          <a:lstStyle/>
          <a:p>
            <a:pPr algn="l">
              <a:lnSpc>
                <a:spcPts val="2062"/>
              </a:lnSpc>
            </a:pPr>
            <a:r>
              <a:rPr lang="en-US" sz="1625" b="1">
                <a:solidFill>
                  <a:srgbClr val="3D3E44"/>
                </a:solidFill>
                <a:latin typeface="Montserrat Medium"/>
                <a:ea typeface="Montserrat Medium"/>
                <a:cs typeface="Montserrat Medium"/>
                <a:sym typeface="Montserrat Medium"/>
              </a:rPr>
              <a:t>Course</a:t>
            </a:r>
          </a:p>
        </p:txBody>
      </p:sp>
      <p:sp>
        <p:nvSpPr>
          <p:cNvPr id="33" name="TextBox 33"/>
          <p:cNvSpPr txBox="1"/>
          <p:nvPr/>
        </p:nvSpPr>
        <p:spPr>
          <a:xfrm>
            <a:off x="1782515" y="6359575"/>
            <a:ext cx="8544222" cy="328761"/>
          </a:xfrm>
          <a:prstGeom prst="rect">
            <a:avLst/>
          </a:prstGeom>
        </p:spPr>
        <p:txBody>
          <a:bodyPr lIns="0" tIns="0" rIns="0" bIns="0" rtlCol="0" anchor="t">
            <a:spAutoFit/>
          </a:bodyPr>
          <a:lstStyle/>
          <a:p>
            <a:pPr algn="l">
              <a:lnSpc>
                <a:spcPts val="2125"/>
              </a:lnSpc>
            </a:pPr>
            <a:r>
              <a:rPr lang="en-US" sz="1312">
                <a:solidFill>
                  <a:srgbClr val="3D3E44"/>
                </a:solidFill>
                <a:latin typeface="Inter Light"/>
                <a:ea typeface="Inter Light"/>
                <a:cs typeface="Inter Light"/>
                <a:sym typeface="Inter Light"/>
              </a:rPr>
              <a:t>MSML 640 - Computer Vision (Instructor: Sujeong Kim)</a:t>
            </a:r>
          </a:p>
        </p:txBody>
      </p:sp>
      <p:grpSp>
        <p:nvGrpSpPr>
          <p:cNvPr id="34" name="Group 34"/>
          <p:cNvGrpSpPr/>
          <p:nvPr/>
        </p:nvGrpSpPr>
        <p:grpSpPr>
          <a:xfrm>
            <a:off x="904875" y="7037486"/>
            <a:ext cx="9620250" cy="1776115"/>
            <a:chOff x="0" y="0"/>
            <a:chExt cx="12827000" cy="2368153"/>
          </a:xfrm>
        </p:grpSpPr>
        <p:sp>
          <p:nvSpPr>
            <p:cNvPr id="35" name="Freeform 35"/>
            <p:cNvSpPr/>
            <p:nvPr/>
          </p:nvSpPr>
          <p:spPr>
            <a:xfrm>
              <a:off x="12700" y="12700"/>
              <a:ext cx="12801600" cy="2342769"/>
            </a:xfrm>
            <a:custGeom>
              <a:avLst/>
              <a:gdLst/>
              <a:ahLst/>
              <a:cxnLst/>
              <a:rect l="l" t="t" r="r" b="b"/>
              <a:pathLst>
                <a:path w="12801600" h="2342769">
                  <a:moveTo>
                    <a:pt x="0" y="203835"/>
                  </a:moveTo>
                  <a:cubicBezTo>
                    <a:pt x="0" y="91313"/>
                    <a:pt x="92075" y="0"/>
                    <a:pt x="205613" y="0"/>
                  </a:cubicBezTo>
                  <a:lnTo>
                    <a:pt x="12595987" y="0"/>
                  </a:lnTo>
                  <a:cubicBezTo>
                    <a:pt x="12709525" y="0"/>
                    <a:pt x="12801600" y="91313"/>
                    <a:pt x="12801600" y="203835"/>
                  </a:cubicBezTo>
                  <a:lnTo>
                    <a:pt x="12801600" y="2138934"/>
                  </a:lnTo>
                  <a:cubicBezTo>
                    <a:pt x="12801600" y="2251456"/>
                    <a:pt x="12709525" y="2342769"/>
                    <a:pt x="12595987" y="2342769"/>
                  </a:cubicBezTo>
                  <a:lnTo>
                    <a:pt x="205613" y="2342769"/>
                  </a:lnTo>
                  <a:cubicBezTo>
                    <a:pt x="92075" y="2342769"/>
                    <a:pt x="0" y="2251456"/>
                    <a:pt x="0" y="2138934"/>
                  </a:cubicBezTo>
                  <a:close/>
                </a:path>
              </a:pathLst>
            </a:custGeom>
            <a:solidFill>
              <a:srgbClr val="FFFFFF"/>
            </a:solidFill>
            <a:ln w="12700">
              <a:solidFill>
                <a:srgbClr val="000000"/>
              </a:solidFill>
            </a:ln>
          </p:spPr>
          <p:txBody>
            <a:bodyPr/>
            <a:lstStyle/>
            <a:p>
              <a:endParaRPr lang="en-US"/>
            </a:p>
          </p:txBody>
        </p:sp>
        <p:sp>
          <p:nvSpPr>
            <p:cNvPr id="36" name="Freeform 36"/>
            <p:cNvSpPr/>
            <p:nvPr/>
          </p:nvSpPr>
          <p:spPr>
            <a:xfrm>
              <a:off x="0" y="0"/>
              <a:ext cx="12827000" cy="2368169"/>
            </a:xfrm>
            <a:custGeom>
              <a:avLst/>
              <a:gdLst/>
              <a:ahLst/>
              <a:cxnLst/>
              <a:rect l="l" t="t" r="r" b="b"/>
              <a:pathLst>
                <a:path w="12827000" h="2368169">
                  <a:moveTo>
                    <a:pt x="0" y="216535"/>
                  </a:moveTo>
                  <a:cubicBezTo>
                    <a:pt x="0" y="96774"/>
                    <a:pt x="97790" y="0"/>
                    <a:pt x="218313" y="0"/>
                  </a:cubicBezTo>
                  <a:lnTo>
                    <a:pt x="12608687" y="0"/>
                  </a:lnTo>
                  <a:lnTo>
                    <a:pt x="12608687" y="12700"/>
                  </a:lnTo>
                  <a:lnTo>
                    <a:pt x="12608687" y="0"/>
                  </a:lnTo>
                  <a:cubicBezTo>
                    <a:pt x="12729210" y="0"/>
                    <a:pt x="12827000" y="96774"/>
                    <a:pt x="12827000" y="216535"/>
                  </a:cubicBezTo>
                  <a:lnTo>
                    <a:pt x="12814300" y="216535"/>
                  </a:lnTo>
                  <a:lnTo>
                    <a:pt x="12827000" y="216535"/>
                  </a:lnTo>
                  <a:lnTo>
                    <a:pt x="12827000" y="2151634"/>
                  </a:lnTo>
                  <a:lnTo>
                    <a:pt x="12814300" y="2151634"/>
                  </a:lnTo>
                  <a:lnTo>
                    <a:pt x="12827000" y="2151634"/>
                  </a:lnTo>
                  <a:cubicBezTo>
                    <a:pt x="12827000" y="2271268"/>
                    <a:pt x="12729210" y="2368169"/>
                    <a:pt x="12608687" y="2368169"/>
                  </a:cubicBezTo>
                  <a:lnTo>
                    <a:pt x="12608687" y="2355469"/>
                  </a:lnTo>
                  <a:lnTo>
                    <a:pt x="12608687" y="2368169"/>
                  </a:lnTo>
                  <a:lnTo>
                    <a:pt x="218313" y="2368169"/>
                  </a:lnTo>
                  <a:lnTo>
                    <a:pt x="218313" y="2355469"/>
                  </a:lnTo>
                  <a:lnTo>
                    <a:pt x="218313" y="2368169"/>
                  </a:lnTo>
                  <a:cubicBezTo>
                    <a:pt x="97790" y="2368169"/>
                    <a:pt x="0" y="2271268"/>
                    <a:pt x="0" y="2151634"/>
                  </a:cubicBezTo>
                  <a:lnTo>
                    <a:pt x="0" y="216535"/>
                  </a:lnTo>
                  <a:lnTo>
                    <a:pt x="12700" y="216535"/>
                  </a:lnTo>
                  <a:lnTo>
                    <a:pt x="0" y="216535"/>
                  </a:lnTo>
                  <a:moveTo>
                    <a:pt x="25400" y="216535"/>
                  </a:moveTo>
                  <a:lnTo>
                    <a:pt x="25400" y="2151634"/>
                  </a:lnTo>
                  <a:lnTo>
                    <a:pt x="12700" y="2151634"/>
                  </a:lnTo>
                  <a:lnTo>
                    <a:pt x="25400" y="2151634"/>
                  </a:lnTo>
                  <a:cubicBezTo>
                    <a:pt x="25400" y="2257044"/>
                    <a:pt x="111633" y="2342769"/>
                    <a:pt x="218313" y="2342769"/>
                  </a:cubicBezTo>
                  <a:lnTo>
                    <a:pt x="12608687" y="2342769"/>
                  </a:lnTo>
                  <a:cubicBezTo>
                    <a:pt x="12715367" y="2342769"/>
                    <a:pt x="12801600" y="2257044"/>
                    <a:pt x="12801600" y="2151634"/>
                  </a:cubicBezTo>
                  <a:lnTo>
                    <a:pt x="12801600" y="216535"/>
                  </a:lnTo>
                  <a:cubicBezTo>
                    <a:pt x="12801600" y="111125"/>
                    <a:pt x="12715367" y="25400"/>
                    <a:pt x="12608687" y="25400"/>
                  </a:cubicBezTo>
                  <a:lnTo>
                    <a:pt x="218313" y="25400"/>
                  </a:lnTo>
                  <a:lnTo>
                    <a:pt x="218313" y="12700"/>
                  </a:lnTo>
                  <a:lnTo>
                    <a:pt x="218313" y="25400"/>
                  </a:lnTo>
                  <a:cubicBezTo>
                    <a:pt x="111633" y="25400"/>
                    <a:pt x="25400" y="111125"/>
                    <a:pt x="25400" y="216535"/>
                  </a:cubicBezTo>
                  <a:close/>
                </a:path>
              </a:pathLst>
            </a:custGeom>
            <a:solidFill>
              <a:srgbClr val="C5C7D2"/>
            </a:solidFill>
            <a:ln w="12700">
              <a:solidFill>
                <a:srgbClr val="000000"/>
              </a:solidFill>
            </a:ln>
          </p:spPr>
          <p:txBody>
            <a:bodyPr/>
            <a:lstStyle/>
            <a:p>
              <a:endParaRPr lang="en-US"/>
            </a:p>
          </p:txBody>
        </p:sp>
      </p:grpSp>
      <p:grpSp>
        <p:nvGrpSpPr>
          <p:cNvPr id="37" name="Group 37"/>
          <p:cNvGrpSpPr/>
          <p:nvPr/>
        </p:nvGrpSpPr>
        <p:grpSpPr>
          <a:xfrm>
            <a:off x="933450" y="7066061"/>
            <a:ext cx="679251" cy="1718965"/>
            <a:chOff x="0" y="0"/>
            <a:chExt cx="905668" cy="2291953"/>
          </a:xfrm>
        </p:grpSpPr>
        <p:sp>
          <p:nvSpPr>
            <p:cNvPr id="38" name="Freeform 38"/>
            <p:cNvSpPr/>
            <p:nvPr/>
          </p:nvSpPr>
          <p:spPr>
            <a:xfrm>
              <a:off x="0" y="0"/>
              <a:ext cx="905637" cy="2291969"/>
            </a:xfrm>
            <a:custGeom>
              <a:avLst/>
              <a:gdLst/>
              <a:ahLst/>
              <a:cxnLst/>
              <a:rect l="l" t="t" r="r" b="b"/>
              <a:pathLst>
                <a:path w="905637" h="2291969">
                  <a:moveTo>
                    <a:pt x="0" y="173355"/>
                  </a:moveTo>
                  <a:cubicBezTo>
                    <a:pt x="0" y="77597"/>
                    <a:pt x="77597" y="0"/>
                    <a:pt x="173355" y="0"/>
                  </a:cubicBezTo>
                  <a:lnTo>
                    <a:pt x="732282" y="0"/>
                  </a:lnTo>
                  <a:cubicBezTo>
                    <a:pt x="828040" y="0"/>
                    <a:pt x="905637" y="77597"/>
                    <a:pt x="905637" y="173355"/>
                  </a:cubicBezTo>
                  <a:lnTo>
                    <a:pt x="905637" y="2118614"/>
                  </a:lnTo>
                  <a:cubicBezTo>
                    <a:pt x="905637" y="2214372"/>
                    <a:pt x="828040" y="2291969"/>
                    <a:pt x="732282" y="2291969"/>
                  </a:cubicBezTo>
                  <a:lnTo>
                    <a:pt x="173355" y="2291969"/>
                  </a:lnTo>
                  <a:cubicBezTo>
                    <a:pt x="77597" y="2291969"/>
                    <a:pt x="0" y="2214372"/>
                    <a:pt x="0" y="2118614"/>
                  </a:cubicBezTo>
                  <a:close/>
                </a:path>
              </a:pathLst>
            </a:custGeom>
            <a:solidFill>
              <a:srgbClr val="EFF0F6"/>
            </a:solidFill>
            <a:ln w="12700">
              <a:solidFill>
                <a:srgbClr val="000000"/>
              </a:solidFill>
            </a:ln>
          </p:spPr>
          <p:txBody>
            <a:bodyPr/>
            <a:lstStyle/>
            <a:p>
              <a:endParaRPr lang="en-US"/>
            </a:p>
          </p:txBody>
        </p:sp>
      </p:grpSp>
      <p:sp>
        <p:nvSpPr>
          <p:cNvPr id="39" name="TextBox 39"/>
          <p:cNvSpPr txBox="1"/>
          <p:nvPr/>
        </p:nvSpPr>
        <p:spPr>
          <a:xfrm>
            <a:off x="1140916" y="7804397"/>
            <a:ext cx="254645" cy="280244"/>
          </a:xfrm>
          <a:prstGeom prst="rect">
            <a:avLst/>
          </a:prstGeom>
        </p:spPr>
        <p:txBody>
          <a:bodyPr lIns="0" tIns="0" rIns="0" bIns="0" rtlCol="0" anchor="t">
            <a:spAutoFit/>
          </a:bodyPr>
          <a:lstStyle/>
          <a:p>
            <a:pPr algn="l">
              <a:lnSpc>
                <a:spcPts val="2000"/>
              </a:lnSpc>
            </a:pPr>
            <a:r>
              <a:rPr lang="en-US" sz="2000" b="1">
                <a:solidFill>
                  <a:srgbClr val="3D3E44"/>
                </a:solidFill>
                <a:latin typeface="Montserrat Medium"/>
                <a:ea typeface="Montserrat Medium"/>
                <a:cs typeface="Montserrat Medium"/>
                <a:sym typeface="Montserrat Medium"/>
              </a:rPr>
              <a:t>3</a:t>
            </a:r>
          </a:p>
        </p:txBody>
      </p:sp>
      <p:sp>
        <p:nvSpPr>
          <p:cNvPr id="40" name="TextBox 40"/>
          <p:cNvSpPr txBox="1"/>
          <p:nvPr/>
        </p:nvSpPr>
        <p:spPr>
          <a:xfrm>
            <a:off x="1782515" y="7226350"/>
            <a:ext cx="2123034" cy="274885"/>
          </a:xfrm>
          <a:prstGeom prst="rect">
            <a:avLst/>
          </a:prstGeom>
        </p:spPr>
        <p:txBody>
          <a:bodyPr lIns="0" tIns="0" rIns="0" bIns="0" rtlCol="0" anchor="t">
            <a:spAutoFit/>
          </a:bodyPr>
          <a:lstStyle/>
          <a:p>
            <a:pPr algn="l">
              <a:lnSpc>
                <a:spcPts val="2062"/>
              </a:lnSpc>
            </a:pPr>
            <a:r>
              <a:rPr lang="en-US" sz="1625" b="1">
                <a:solidFill>
                  <a:srgbClr val="3D3E44"/>
                </a:solidFill>
                <a:latin typeface="Montserrat Medium"/>
                <a:ea typeface="Montserrat Medium"/>
                <a:cs typeface="Montserrat Medium"/>
                <a:sym typeface="Montserrat Medium"/>
              </a:rPr>
              <a:t>Date</a:t>
            </a:r>
          </a:p>
        </p:txBody>
      </p:sp>
      <p:sp>
        <p:nvSpPr>
          <p:cNvPr id="41" name="TextBox 41"/>
          <p:cNvSpPr txBox="1"/>
          <p:nvPr/>
        </p:nvSpPr>
        <p:spPr>
          <a:xfrm>
            <a:off x="1782515" y="7545884"/>
            <a:ext cx="8544222" cy="328761"/>
          </a:xfrm>
          <a:prstGeom prst="rect">
            <a:avLst/>
          </a:prstGeom>
        </p:spPr>
        <p:txBody>
          <a:bodyPr lIns="0" tIns="0" rIns="0" bIns="0" rtlCol="0" anchor="t">
            <a:spAutoFit/>
          </a:bodyPr>
          <a:lstStyle/>
          <a:p>
            <a:pPr algn="l">
              <a:lnSpc>
                <a:spcPts val="2125"/>
              </a:lnSpc>
            </a:pPr>
            <a:r>
              <a:rPr lang="en-US" sz="1312">
                <a:solidFill>
                  <a:srgbClr val="3D3E44"/>
                </a:solidFill>
                <a:latin typeface="Inter Light"/>
                <a:ea typeface="Inter Light"/>
                <a:cs typeface="Inter Light"/>
                <a:sym typeface="Inter Light"/>
              </a:rPr>
              <a:t>December 2025</a:t>
            </a:r>
          </a:p>
        </p:txBody>
      </p:sp>
      <p:sp>
        <p:nvSpPr>
          <p:cNvPr id="42" name="TextBox 42"/>
          <p:cNvSpPr txBox="1"/>
          <p:nvPr/>
        </p:nvSpPr>
        <p:spPr>
          <a:xfrm>
            <a:off x="1782515" y="7966919"/>
            <a:ext cx="2123034" cy="274885"/>
          </a:xfrm>
          <a:prstGeom prst="rect">
            <a:avLst/>
          </a:prstGeom>
        </p:spPr>
        <p:txBody>
          <a:bodyPr lIns="0" tIns="0" rIns="0" bIns="0" rtlCol="0" anchor="t">
            <a:spAutoFit/>
          </a:bodyPr>
          <a:lstStyle/>
          <a:p>
            <a:pPr algn="l">
              <a:lnSpc>
                <a:spcPts val="2062"/>
              </a:lnSpc>
            </a:pPr>
            <a:r>
              <a:rPr lang="en-US" sz="1625" b="1">
                <a:solidFill>
                  <a:srgbClr val="3D3E44"/>
                </a:solidFill>
                <a:latin typeface="Montserrat Medium"/>
                <a:ea typeface="Montserrat Medium"/>
                <a:cs typeface="Montserrat Medium"/>
                <a:sym typeface="Montserrat Medium"/>
              </a:rPr>
              <a:t>License</a:t>
            </a:r>
          </a:p>
        </p:txBody>
      </p:sp>
      <p:sp>
        <p:nvSpPr>
          <p:cNvPr id="43" name="TextBox 43"/>
          <p:cNvSpPr txBox="1"/>
          <p:nvPr/>
        </p:nvSpPr>
        <p:spPr>
          <a:xfrm>
            <a:off x="1782515" y="8286452"/>
            <a:ext cx="8544222" cy="328761"/>
          </a:xfrm>
          <a:prstGeom prst="rect">
            <a:avLst/>
          </a:prstGeom>
        </p:spPr>
        <p:txBody>
          <a:bodyPr lIns="0" tIns="0" rIns="0" bIns="0" rtlCol="0" anchor="t">
            <a:spAutoFit/>
          </a:bodyPr>
          <a:lstStyle/>
          <a:p>
            <a:pPr algn="l">
              <a:lnSpc>
                <a:spcPts val="2125"/>
              </a:lnSpc>
            </a:pPr>
            <a:r>
              <a:rPr lang="en-US" sz="1312">
                <a:solidFill>
                  <a:srgbClr val="3D3E44"/>
                </a:solidFill>
                <a:latin typeface="Inter Light"/>
                <a:ea typeface="Inter Light"/>
                <a:cs typeface="Inter Light"/>
                <a:sym typeface="Inter Light"/>
              </a:rPr>
              <a:t>MIT License</a:t>
            </a:r>
          </a:p>
        </p:txBody>
      </p:sp>
      <p:sp>
        <p:nvSpPr>
          <p:cNvPr id="44" name="TextBox 44"/>
          <p:cNvSpPr txBox="1"/>
          <p:nvPr/>
        </p:nvSpPr>
        <p:spPr>
          <a:xfrm>
            <a:off x="914400" y="8937872"/>
            <a:ext cx="9601200" cy="600372"/>
          </a:xfrm>
          <a:prstGeom prst="rect">
            <a:avLst/>
          </a:prstGeom>
        </p:spPr>
        <p:txBody>
          <a:bodyPr lIns="0" tIns="0" rIns="0" bIns="0" rtlCol="0" anchor="t">
            <a:spAutoFit/>
          </a:bodyPr>
          <a:lstStyle/>
          <a:p>
            <a:pPr algn="l">
              <a:lnSpc>
                <a:spcPts val="2125"/>
              </a:lnSpc>
            </a:pPr>
            <a:r>
              <a:rPr lang="en-US" sz="1312">
                <a:solidFill>
                  <a:srgbClr val="3D3E44"/>
                </a:solidFill>
                <a:latin typeface="Inter Light"/>
                <a:ea typeface="Inter Light"/>
                <a:cs typeface="Inter Light"/>
                <a:sym typeface="Inter Light"/>
              </a:rPr>
              <a:t>We extend our gratitude to the creators of the </a:t>
            </a:r>
            <a:r>
              <a:rPr lang="en-US" sz="1312" b="1">
                <a:solidFill>
                  <a:srgbClr val="3D3E44"/>
                </a:solidFill>
                <a:latin typeface="Inter Bold"/>
                <a:ea typeface="Inter Bold"/>
                <a:cs typeface="Inter Bold"/>
                <a:sym typeface="Inter Bold"/>
              </a:rPr>
              <a:t>KAIST Multispectral Pedestrian Dataset</a:t>
            </a:r>
            <a:r>
              <a:rPr lang="en-US" sz="1312">
                <a:solidFill>
                  <a:srgbClr val="3D3E44"/>
                </a:solidFill>
                <a:latin typeface="Inter Light"/>
                <a:ea typeface="Inter Light"/>
                <a:cs typeface="Inter Light"/>
                <a:sym typeface="Inter Light"/>
              </a:rPr>
              <a:t>, the </a:t>
            </a:r>
            <a:r>
              <a:rPr lang="en-US" sz="1312" b="1">
                <a:solidFill>
                  <a:srgbClr val="3D3E44"/>
                </a:solidFill>
                <a:latin typeface="Inter Bold"/>
                <a:ea typeface="Inter Bold"/>
                <a:cs typeface="Inter Bold"/>
                <a:sym typeface="Inter Bold"/>
              </a:rPr>
              <a:t>MobileNetV3</a:t>
            </a:r>
            <a:r>
              <a:rPr lang="en-US" sz="1312">
                <a:solidFill>
                  <a:srgbClr val="3D3E44"/>
                </a:solidFill>
                <a:latin typeface="Inter Light"/>
                <a:ea typeface="Inter Light"/>
                <a:cs typeface="Inter Light"/>
                <a:sym typeface="Inter Light"/>
              </a:rPr>
              <a:t> architecture, the </a:t>
            </a:r>
            <a:r>
              <a:rPr lang="en-US" sz="1312" b="1">
                <a:solidFill>
                  <a:srgbClr val="3D3E44"/>
                </a:solidFill>
                <a:latin typeface="Inter Bold"/>
                <a:ea typeface="Inter Bold"/>
                <a:cs typeface="Inter Bold"/>
                <a:sym typeface="Inter Bold"/>
              </a:rPr>
              <a:t>PyTorch</a:t>
            </a:r>
            <a:r>
              <a:rPr lang="en-US" sz="1312">
                <a:solidFill>
                  <a:srgbClr val="3D3E44"/>
                </a:solidFill>
                <a:latin typeface="Inter Light"/>
                <a:ea typeface="Inter Light"/>
                <a:cs typeface="Inter Light"/>
                <a:sym typeface="Inter Light"/>
              </a:rPr>
              <a:t> framework, and </a:t>
            </a:r>
            <a:r>
              <a:rPr lang="en-US" sz="1312" b="1">
                <a:solidFill>
                  <a:srgbClr val="3D3E44"/>
                </a:solidFill>
                <a:latin typeface="Inter Bold"/>
                <a:ea typeface="Inter Bold"/>
                <a:cs typeface="Inter Bold"/>
                <a:sym typeface="Inter Bold"/>
              </a:rPr>
              <a:t>Google Colab</a:t>
            </a:r>
            <a:r>
              <a:rPr lang="en-US" sz="1312">
                <a:solidFill>
                  <a:srgbClr val="3D3E44"/>
                </a:solidFill>
                <a:latin typeface="Inter Light"/>
                <a:ea typeface="Inter Light"/>
                <a:cs typeface="Inter Light"/>
                <a:sym typeface="Inter Light"/>
              </a:rPr>
              <a:t> for their invaluable contributions to this research.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grpSp>
        <p:nvGrpSpPr>
          <p:cNvPr id="6" name="Group 6"/>
          <p:cNvGrpSpPr/>
          <p:nvPr/>
        </p:nvGrpSpPr>
        <p:grpSpPr>
          <a:xfrm>
            <a:off x="0" y="0"/>
            <a:ext cx="18288000" cy="2303710"/>
            <a:chOff x="0" y="0"/>
            <a:chExt cx="24384000" cy="3071613"/>
          </a:xfrm>
        </p:grpSpPr>
        <p:sp>
          <p:nvSpPr>
            <p:cNvPr id="7" name="Freeform 7" descr="preencoded.png"/>
            <p:cNvSpPr/>
            <p:nvPr/>
          </p:nvSpPr>
          <p:spPr>
            <a:xfrm>
              <a:off x="0" y="0"/>
              <a:ext cx="24384000" cy="3071622"/>
            </a:xfrm>
            <a:custGeom>
              <a:avLst/>
              <a:gdLst/>
              <a:ahLst/>
              <a:cxnLst/>
              <a:rect l="l" t="t" r="r" b="b"/>
              <a:pathLst>
                <a:path w="24384000" h="3071622">
                  <a:moveTo>
                    <a:pt x="0" y="0"/>
                  </a:moveTo>
                  <a:lnTo>
                    <a:pt x="24384000" y="0"/>
                  </a:lnTo>
                  <a:lnTo>
                    <a:pt x="24384000" y="3071622"/>
                  </a:lnTo>
                  <a:lnTo>
                    <a:pt x="0" y="3071622"/>
                  </a:lnTo>
                  <a:lnTo>
                    <a:pt x="0" y="0"/>
                  </a:lnTo>
                  <a:close/>
                </a:path>
              </a:pathLst>
            </a:custGeom>
            <a:blipFill>
              <a:blip r:embed="rId3"/>
              <a:stretch>
                <a:fillRect t="-29" b="-28"/>
              </a:stretch>
            </a:blipFill>
          </p:spPr>
          <p:txBody>
            <a:bodyPr/>
            <a:lstStyle/>
            <a:p>
              <a:endParaRPr lang="en-US"/>
            </a:p>
          </p:txBody>
        </p:sp>
      </p:grpSp>
      <p:sp>
        <p:nvSpPr>
          <p:cNvPr id="8" name="TextBox 8"/>
          <p:cNvSpPr txBox="1"/>
          <p:nvPr/>
        </p:nvSpPr>
        <p:spPr>
          <a:xfrm>
            <a:off x="648519" y="2998183"/>
            <a:ext cx="16990962" cy="1181029"/>
          </a:xfrm>
          <a:prstGeom prst="rect">
            <a:avLst/>
          </a:prstGeom>
        </p:spPr>
        <p:txBody>
          <a:bodyPr wrap="square" lIns="0" tIns="0" rIns="0" bIns="0" rtlCol="0" anchor="t">
            <a:spAutoFit/>
          </a:bodyPr>
          <a:lstStyle/>
          <a:p>
            <a:pPr algn="l">
              <a:lnSpc>
                <a:spcPts val="4499"/>
              </a:lnSpc>
            </a:pPr>
            <a:r>
              <a:rPr lang="en-US" sz="5400" b="1" dirty="0">
                <a:solidFill>
                  <a:srgbClr val="74767D"/>
                </a:solidFill>
                <a:latin typeface="Montserrat Medium"/>
                <a:ea typeface="Montserrat Medium"/>
                <a:cs typeface="Montserrat Medium"/>
                <a:sym typeface="Montserrat Medium"/>
              </a:rPr>
              <a:t>Project Overview: Resource-Efficient Pedestrian Detection</a:t>
            </a:r>
          </a:p>
        </p:txBody>
      </p:sp>
      <p:sp>
        <p:nvSpPr>
          <p:cNvPr id="9" name="TextBox 9"/>
          <p:cNvSpPr txBox="1"/>
          <p:nvPr/>
        </p:nvSpPr>
        <p:spPr>
          <a:xfrm>
            <a:off x="992273" y="4428390"/>
            <a:ext cx="16303526" cy="589905"/>
          </a:xfrm>
          <a:prstGeom prst="rect">
            <a:avLst/>
          </a:prstGeom>
        </p:spPr>
        <p:txBody>
          <a:bodyPr lIns="0" tIns="0" rIns="0" bIns="0" rtlCol="0" anchor="t">
            <a:spAutoFit/>
          </a:bodyPr>
          <a:lstStyle/>
          <a:p>
            <a:pPr algn="l">
              <a:lnSpc>
                <a:spcPts val="2312"/>
              </a:lnSpc>
            </a:pPr>
            <a:r>
              <a:rPr lang="en-US" sz="2400" dirty="0">
                <a:solidFill>
                  <a:srgbClr val="3D3E44"/>
                </a:solidFill>
                <a:latin typeface="Inter Light"/>
                <a:ea typeface="Inter Light"/>
                <a:cs typeface="Inter Light"/>
                <a:sym typeface="Inter Light"/>
              </a:rPr>
              <a:t>This project implements an </a:t>
            </a:r>
            <a:r>
              <a:rPr lang="en-US" sz="2400" b="1" dirty="0">
                <a:solidFill>
                  <a:srgbClr val="3D3E44"/>
                </a:solidFill>
                <a:latin typeface="Inter Bold"/>
                <a:ea typeface="Inter Bold"/>
                <a:cs typeface="Inter Bold"/>
                <a:sym typeface="Inter Bold"/>
              </a:rPr>
              <a:t>expeditious and resource-optimized pedestrian detection system</a:t>
            </a:r>
            <a:r>
              <a:rPr lang="en-US" sz="2400" dirty="0">
                <a:solidFill>
                  <a:srgbClr val="3D3E44"/>
                </a:solidFill>
                <a:latin typeface="Inter Light"/>
                <a:ea typeface="Inter Light"/>
                <a:cs typeface="Inter Light"/>
                <a:sym typeface="Inter Light"/>
              </a:rPr>
              <a:t>, meticulously engineered for practical deployment within environments characterized by constrained computational resources.</a:t>
            </a:r>
          </a:p>
        </p:txBody>
      </p:sp>
      <p:grpSp>
        <p:nvGrpSpPr>
          <p:cNvPr id="10" name="Group 10"/>
          <p:cNvGrpSpPr/>
          <p:nvPr/>
        </p:nvGrpSpPr>
        <p:grpSpPr>
          <a:xfrm>
            <a:off x="992238" y="5375970"/>
            <a:ext cx="8059639" cy="1651695"/>
            <a:chOff x="0" y="0"/>
            <a:chExt cx="10746185" cy="2202260"/>
          </a:xfrm>
        </p:grpSpPr>
        <p:sp>
          <p:nvSpPr>
            <p:cNvPr id="11" name="Freeform 11"/>
            <p:cNvSpPr/>
            <p:nvPr/>
          </p:nvSpPr>
          <p:spPr>
            <a:xfrm>
              <a:off x="0" y="0"/>
              <a:ext cx="10746232" cy="2202307"/>
            </a:xfrm>
            <a:custGeom>
              <a:avLst/>
              <a:gdLst/>
              <a:ahLst/>
              <a:cxnLst/>
              <a:rect l="l" t="t" r="r" b="b"/>
              <a:pathLst>
                <a:path w="10746232" h="2202307">
                  <a:moveTo>
                    <a:pt x="0" y="121920"/>
                  </a:moveTo>
                  <a:cubicBezTo>
                    <a:pt x="0" y="54610"/>
                    <a:pt x="54610" y="0"/>
                    <a:pt x="121920" y="0"/>
                  </a:cubicBezTo>
                  <a:lnTo>
                    <a:pt x="10624312" y="0"/>
                  </a:lnTo>
                  <a:cubicBezTo>
                    <a:pt x="10691622" y="0"/>
                    <a:pt x="10746232" y="54610"/>
                    <a:pt x="10746232" y="121920"/>
                  </a:cubicBezTo>
                  <a:lnTo>
                    <a:pt x="10746232" y="2080387"/>
                  </a:lnTo>
                  <a:cubicBezTo>
                    <a:pt x="10746232" y="2147697"/>
                    <a:pt x="10691622" y="2202307"/>
                    <a:pt x="10624312" y="2202307"/>
                  </a:cubicBezTo>
                  <a:lnTo>
                    <a:pt x="121920" y="2202307"/>
                  </a:lnTo>
                  <a:cubicBezTo>
                    <a:pt x="54610" y="2202307"/>
                    <a:pt x="0" y="2147697"/>
                    <a:pt x="0" y="2080387"/>
                  </a:cubicBezTo>
                  <a:close/>
                </a:path>
              </a:pathLst>
            </a:custGeom>
            <a:solidFill>
              <a:srgbClr val="FFFFFF"/>
            </a:solidFill>
            <a:ln w="12700">
              <a:solidFill>
                <a:srgbClr val="000000"/>
              </a:solidFill>
            </a:ln>
          </p:spPr>
          <p:txBody>
            <a:bodyPr/>
            <a:lstStyle/>
            <a:p>
              <a:endParaRPr lang="en-US"/>
            </a:p>
          </p:txBody>
        </p:sp>
      </p:grpSp>
      <p:grpSp>
        <p:nvGrpSpPr>
          <p:cNvPr id="12" name="Group 12"/>
          <p:cNvGrpSpPr/>
          <p:nvPr/>
        </p:nvGrpSpPr>
        <p:grpSpPr>
          <a:xfrm>
            <a:off x="992238" y="5356920"/>
            <a:ext cx="8059639" cy="76200"/>
            <a:chOff x="0" y="0"/>
            <a:chExt cx="10746185" cy="101600"/>
          </a:xfrm>
        </p:grpSpPr>
        <p:sp>
          <p:nvSpPr>
            <p:cNvPr id="13" name="Freeform 13" descr="preencoded.png"/>
            <p:cNvSpPr/>
            <p:nvPr/>
          </p:nvSpPr>
          <p:spPr>
            <a:xfrm>
              <a:off x="0" y="0"/>
              <a:ext cx="10746232" cy="101600"/>
            </a:xfrm>
            <a:custGeom>
              <a:avLst/>
              <a:gdLst/>
              <a:ahLst/>
              <a:cxnLst/>
              <a:rect l="l" t="t" r="r" b="b"/>
              <a:pathLst>
                <a:path w="10746232" h="101600">
                  <a:moveTo>
                    <a:pt x="0" y="0"/>
                  </a:moveTo>
                  <a:lnTo>
                    <a:pt x="10746232" y="0"/>
                  </a:lnTo>
                  <a:lnTo>
                    <a:pt x="10746232" y="101600"/>
                  </a:lnTo>
                  <a:lnTo>
                    <a:pt x="0" y="101600"/>
                  </a:lnTo>
                  <a:lnTo>
                    <a:pt x="0" y="0"/>
                  </a:lnTo>
                  <a:close/>
                </a:path>
              </a:pathLst>
            </a:custGeom>
            <a:blipFill>
              <a:blip r:embed="rId4"/>
              <a:stretch>
                <a:fillRect t="-9" b="-9"/>
              </a:stretch>
            </a:blipFill>
          </p:spPr>
          <p:txBody>
            <a:bodyPr/>
            <a:lstStyle/>
            <a:p>
              <a:endParaRPr lang="en-US"/>
            </a:p>
          </p:txBody>
        </p:sp>
      </p:grpSp>
      <p:grpSp>
        <p:nvGrpSpPr>
          <p:cNvPr id="14" name="Group 14"/>
          <p:cNvGrpSpPr/>
          <p:nvPr/>
        </p:nvGrpSpPr>
        <p:grpSpPr>
          <a:xfrm>
            <a:off x="4745682" y="5099596"/>
            <a:ext cx="552748" cy="552747"/>
            <a:chOff x="0" y="0"/>
            <a:chExt cx="736997" cy="736997"/>
          </a:xfrm>
        </p:grpSpPr>
        <p:sp>
          <p:nvSpPr>
            <p:cNvPr id="15" name="Freeform 15"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5"/>
              <a:stretch>
                <a:fillRect r="-2" b="-2"/>
              </a:stretch>
            </a:blipFill>
          </p:spPr>
          <p:txBody>
            <a:bodyPr/>
            <a:lstStyle/>
            <a:p>
              <a:endParaRPr lang="en-US"/>
            </a:p>
          </p:txBody>
        </p:sp>
      </p:grpSp>
      <p:sp>
        <p:nvSpPr>
          <p:cNvPr id="17" name="TextBox 17"/>
          <p:cNvSpPr txBox="1"/>
          <p:nvPr/>
        </p:nvSpPr>
        <p:spPr>
          <a:xfrm>
            <a:off x="1125541" y="5755317"/>
            <a:ext cx="7516973" cy="325667"/>
          </a:xfrm>
          <a:prstGeom prst="rect">
            <a:avLst/>
          </a:prstGeom>
        </p:spPr>
        <p:txBody>
          <a:bodyPr wrap="square" lIns="0" tIns="0" rIns="0" bIns="0" rtlCol="0" anchor="t">
            <a:spAutoFit/>
          </a:bodyPr>
          <a:lstStyle/>
          <a:p>
            <a:pPr algn="l">
              <a:lnSpc>
                <a:spcPts val="2249"/>
              </a:lnSpc>
            </a:pPr>
            <a:r>
              <a:rPr lang="en-US" sz="3600" b="1" dirty="0">
                <a:solidFill>
                  <a:srgbClr val="3D3E44"/>
                </a:solidFill>
                <a:latin typeface="Montserrat Medium"/>
                <a:ea typeface="Montserrat Medium"/>
                <a:cs typeface="Montserrat Medium"/>
                <a:sym typeface="Montserrat Medium"/>
              </a:rPr>
              <a:t>Expedited Training Regimen</a:t>
            </a:r>
          </a:p>
        </p:txBody>
      </p:sp>
      <p:sp>
        <p:nvSpPr>
          <p:cNvPr id="18" name="TextBox 18"/>
          <p:cNvSpPr txBox="1"/>
          <p:nvPr/>
        </p:nvSpPr>
        <p:spPr>
          <a:xfrm>
            <a:off x="1195536" y="6168330"/>
            <a:ext cx="7653040" cy="571375"/>
          </a:xfrm>
          <a:prstGeom prst="rect">
            <a:avLst/>
          </a:prstGeom>
        </p:spPr>
        <p:txBody>
          <a:bodyPr lIns="0" tIns="0" rIns="0" bIns="0" rtlCol="0" anchor="t">
            <a:spAutoFit/>
          </a:bodyPr>
          <a:lstStyle/>
          <a:p>
            <a:pPr algn="l">
              <a:lnSpc>
                <a:spcPts val="2312"/>
              </a:lnSpc>
            </a:pPr>
            <a:r>
              <a:rPr lang="en-US" dirty="0">
                <a:solidFill>
                  <a:srgbClr val="3D3E44"/>
                </a:solidFill>
                <a:latin typeface="Inter Light"/>
                <a:ea typeface="Inter Light"/>
                <a:cs typeface="Inter Light"/>
                <a:sym typeface="Inter Light"/>
              </a:rPr>
              <a:t>Training completion is efficiently achieved on platforms such as Google </a:t>
            </a:r>
            <a:r>
              <a:rPr lang="en-US" dirty="0" err="1">
                <a:solidFill>
                  <a:srgbClr val="3D3E44"/>
                </a:solidFill>
                <a:latin typeface="Inter Light"/>
                <a:ea typeface="Inter Light"/>
                <a:cs typeface="Inter Light"/>
                <a:sym typeface="Inter Light"/>
              </a:rPr>
              <a:t>Colab</a:t>
            </a:r>
            <a:r>
              <a:rPr lang="en-US" dirty="0">
                <a:solidFill>
                  <a:srgbClr val="3D3E44"/>
                </a:solidFill>
                <a:latin typeface="Inter Light"/>
                <a:ea typeface="Inter Light"/>
                <a:cs typeface="Inter Light"/>
                <a:sym typeface="Inter Light"/>
              </a:rPr>
              <a:t>, typically requiring approximately 2-3 hours utilizing a T4 GPU.</a:t>
            </a:r>
          </a:p>
        </p:txBody>
      </p:sp>
      <p:grpSp>
        <p:nvGrpSpPr>
          <p:cNvPr id="19" name="Group 19"/>
          <p:cNvGrpSpPr/>
          <p:nvPr/>
        </p:nvGrpSpPr>
        <p:grpSpPr>
          <a:xfrm>
            <a:off x="9236125" y="5375970"/>
            <a:ext cx="8059639" cy="1651695"/>
            <a:chOff x="0" y="0"/>
            <a:chExt cx="10746185" cy="2202260"/>
          </a:xfrm>
        </p:grpSpPr>
        <p:sp>
          <p:nvSpPr>
            <p:cNvPr id="20" name="Freeform 20"/>
            <p:cNvSpPr/>
            <p:nvPr/>
          </p:nvSpPr>
          <p:spPr>
            <a:xfrm>
              <a:off x="0" y="0"/>
              <a:ext cx="10746232" cy="2202307"/>
            </a:xfrm>
            <a:custGeom>
              <a:avLst/>
              <a:gdLst/>
              <a:ahLst/>
              <a:cxnLst/>
              <a:rect l="l" t="t" r="r" b="b"/>
              <a:pathLst>
                <a:path w="10746232" h="2202307">
                  <a:moveTo>
                    <a:pt x="0" y="121920"/>
                  </a:moveTo>
                  <a:cubicBezTo>
                    <a:pt x="0" y="54610"/>
                    <a:pt x="54610" y="0"/>
                    <a:pt x="121920" y="0"/>
                  </a:cubicBezTo>
                  <a:lnTo>
                    <a:pt x="10624312" y="0"/>
                  </a:lnTo>
                  <a:cubicBezTo>
                    <a:pt x="10691622" y="0"/>
                    <a:pt x="10746232" y="54610"/>
                    <a:pt x="10746232" y="121920"/>
                  </a:cubicBezTo>
                  <a:lnTo>
                    <a:pt x="10746232" y="2080387"/>
                  </a:lnTo>
                  <a:cubicBezTo>
                    <a:pt x="10746232" y="2147697"/>
                    <a:pt x="10691622" y="2202307"/>
                    <a:pt x="10624312" y="2202307"/>
                  </a:cubicBezTo>
                  <a:lnTo>
                    <a:pt x="121920" y="2202307"/>
                  </a:lnTo>
                  <a:cubicBezTo>
                    <a:pt x="54610" y="2202307"/>
                    <a:pt x="0" y="2147697"/>
                    <a:pt x="0" y="2080387"/>
                  </a:cubicBezTo>
                  <a:close/>
                </a:path>
              </a:pathLst>
            </a:custGeom>
            <a:solidFill>
              <a:srgbClr val="FFFFFF"/>
            </a:solidFill>
            <a:ln w="12700">
              <a:solidFill>
                <a:srgbClr val="000000"/>
              </a:solidFill>
            </a:ln>
          </p:spPr>
          <p:txBody>
            <a:bodyPr/>
            <a:lstStyle/>
            <a:p>
              <a:endParaRPr lang="en-US"/>
            </a:p>
          </p:txBody>
        </p:sp>
      </p:grpSp>
      <p:grpSp>
        <p:nvGrpSpPr>
          <p:cNvPr id="21" name="Group 21"/>
          <p:cNvGrpSpPr/>
          <p:nvPr/>
        </p:nvGrpSpPr>
        <p:grpSpPr>
          <a:xfrm>
            <a:off x="9236125" y="5356920"/>
            <a:ext cx="8059639" cy="76200"/>
            <a:chOff x="0" y="0"/>
            <a:chExt cx="10746185" cy="101600"/>
          </a:xfrm>
        </p:grpSpPr>
        <p:sp>
          <p:nvSpPr>
            <p:cNvPr id="22" name="Freeform 22" descr="preencoded.png"/>
            <p:cNvSpPr/>
            <p:nvPr/>
          </p:nvSpPr>
          <p:spPr>
            <a:xfrm>
              <a:off x="0" y="0"/>
              <a:ext cx="10746232" cy="101600"/>
            </a:xfrm>
            <a:custGeom>
              <a:avLst/>
              <a:gdLst/>
              <a:ahLst/>
              <a:cxnLst/>
              <a:rect l="l" t="t" r="r" b="b"/>
              <a:pathLst>
                <a:path w="10746232" h="101600">
                  <a:moveTo>
                    <a:pt x="0" y="0"/>
                  </a:moveTo>
                  <a:lnTo>
                    <a:pt x="10746232" y="0"/>
                  </a:lnTo>
                  <a:lnTo>
                    <a:pt x="10746232" y="101600"/>
                  </a:lnTo>
                  <a:lnTo>
                    <a:pt x="0" y="101600"/>
                  </a:lnTo>
                  <a:lnTo>
                    <a:pt x="0" y="0"/>
                  </a:lnTo>
                  <a:close/>
                </a:path>
              </a:pathLst>
            </a:custGeom>
            <a:blipFill>
              <a:blip r:embed="rId4"/>
              <a:stretch>
                <a:fillRect t="-9" b="-9"/>
              </a:stretch>
            </a:blipFill>
          </p:spPr>
          <p:txBody>
            <a:bodyPr/>
            <a:lstStyle/>
            <a:p>
              <a:endParaRPr lang="en-US"/>
            </a:p>
          </p:txBody>
        </p:sp>
      </p:grpSp>
      <p:grpSp>
        <p:nvGrpSpPr>
          <p:cNvPr id="23" name="Group 23"/>
          <p:cNvGrpSpPr/>
          <p:nvPr/>
        </p:nvGrpSpPr>
        <p:grpSpPr>
          <a:xfrm>
            <a:off x="12989570" y="5099596"/>
            <a:ext cx="552748" cy="552747"/>
            <a:chOff x="0" y="0"/>
            <a:chExt cx="736997" cy="736997"/>
          </a:xfrm>
        </p:grpSpPr>
        <p:sp>
          <p:nvSpPr>
            <p:cNvPr id="24" name="Freeform 24"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5"/>
              <a:stretch>
                <a:fillRect r="-2" b="-2"/>
              </a:stretch>
            </a:blipFill>
          </p:spPr>
          <p:txBody>
            <a:bodyPr/>
            <a:lstStyle/>
            <a:p>
              <a:endParaRPr lang="en-US"/>
            </a:p>
          </p:txBody>
        </p:sp>
      </p:grpSp>
      <p:sp>
        <p:nvSpPr>
          <p:cNvPr id="26" name="TextBox 26"/>
          <p:cNvSpPr txBox="1"/>
          <p:nvPr/>
        </p:nvSpPr>
        <p:spPr>
          <a:xfrm>
            <a:off x="9439424" y="5755265"/>
            <a:ext cx="3819376" cy="325667"/>
          </a:xfrm>
          <a:prstGeom prst="rect">
            <a:avLst/>
          </a:prstGeom>
        </p:spPr>
        <p:txBody>
          <a:bodyPr wrap="square" lIns="0" tIns="0" rIns="0" bIns="0" rtlCol="0" anchor="t">
            <a:spAutoFit/>
          </a:bodyPr>
          <a:lstStyle/>
          <a:p>
            <a:pPr algn="l">
              <a:lnSpc>
                <a:spcPts val="2249"/>
              </a:lnSpc>
            </a:pPr>
            <a:r>
              <a:rPr lang="en-US" sz="3600" b="1" dirty="0">
                <a:solidFill>
                  <a:srgbClr val="3D3E44"/>
                </a:solidFill>
                <a:latin typeface="Montserrat Medium"/>
                <a:ea typeface="Montserrat Medium"/>
                <a:cs typeface="Montserrat Medium"/>
                <a:sym typeface="Montserrat Medium"/>
              </a:rPr>
              <a:t>Data Efficiency</a:t>
            </a:r>
          </a:p>
        </p:txBody>
      </p:sp>
      <p:sp>
        <p:nvSpPr>
          <p:cNvPr id="27" name="TextBox 27"/>
          <p:cNvSpPr txBox="1"/>
          <p:nvPr/>
        </p:nvSpPr>
        <p:spPr>
          <a:xfrm>
            <a:off x="9439424" y="6168330"/>
            <a:ext cx="7653040" cy="589905"/>
          </a:xfrm>
          <a:prstGeom prst="rect">
            <a:avLst/>
          </a:prstGeom>
        </p:spPr>
        <p:txBody>
          <a:bodyPr lIns="0" tIns="0" rIns="0" bIns="0" rtlCol="0" anchor="t">
            <a:spAutoFit/>
          </a:bodyPr>
          <a:lstStyle/>
          <a:p>
            <a:pPr algn="l">
              <a:lnSpc>
                <a:spcPts val="2312"/>
              </a:lnSpc>
            </a:pPr>
            <a:r>
              <a:rPr lang="en-US" dirty="0">
                <a:solidFill>
                  <a:srgbClr val="3D3E44"/>
                </a:solidFill>
                <a:latin typeface="Inter Light"/>
                <a:ea typeface="Inter Light"/>
                <a:cs typeface="Inter Light"/>
                <a:sym typeface="Inter Light"/>
              </a:rPr>
              <a:t>Robust training efficacy is maintained even when </a:t>
            </a:r>
            <a:r>
              <a:rPr lang="en-US" dirty="0" err="1">
                <a:solidFill>
                  <a:srgbClr val="3D3E44"/>
                </a:solidFill>
                <a:latin typeface="Inter Light"/>
                <a:ea typeface="Inter Light"/>
                <a:cs typeface="Inter Light"/>
                <a:sym typeface="Inter Light"/>
              </a:rPr>
              <a:t>utilising</a:t>
            </a:r>
            <a:r>
              <a:rPr lang="en-US" dirty="0">
                <a:solidFill>
                  <a:srgbClr val="3D3E44"/>
                </a:solidFill>
                <a:latin typeface="Inter Light"/>
                <a:ea typeface="Inter Light"/>
                <a:cs typeface="Inter Light"/>
                <a:sym typeface="Inter Light"/>
              </a:rPr>
              <a:t> a 10% subset of the comprehensive KAIST dataset.</a:t>
            </a:r>
          </a:p>
        </p:txBody>
      </p:sp>
      <p:grpSp>
        <p:nvGrpSpPr>
          <p:cNvPr id="28" name="Group 28"/>
          <p:cNvGrpSpPr/>
          <p:nvPr/>
        </p:nvGrpSpPr>
        <p:grpSpPr>
          <a:xfrm>
            <a:off x="992238" y="7488288"/>
            <a:ext cx="8059639" cy="1651695"/>
            <a:chOff x="0" y="0"/>
            <a:chExt cx="10746185" cy="2202260"/>
          </a:xfrm>
        </p:grpSpPr>
        <p:sp>
          <p:nvSpPr>
            <p:cNvPr id="29" name="Freeform 29"/>
            <p:cNvSpPr/>
            <p:nvPr/>
          </p:nvSpPr>
          <p:spPr>
            <a:xfrm>
              <a:off x="0" y="0"/>
              <a:ext cx="10746232" cy="2202307"/>
            </a:xfrm>
            <a:custGeom>
              <a:avLst/>
              <a:gdLst/>
              <a:ahLst/>
              <a:cxnLst/>
              <a:rect l="l" t="t" r="r" b="b"/>
              <a:pathLst>
                <a:path w="10746232" h="2202307">
                  <a:moveTo>
                    <a:pt x="0" y="121920"/>
                  </a:moveTo>
                  <a:cubicBezTo>
                    <a:pt x="0" y="54610"/>
                    <a:pt x="54610" y="0"/>
                    <a:pt x="121920" y="0"/>
                  </a:cubicBezTo>
                  <a:lnTo>
                    <a:pt x="10624312" y="0"/>
                  </a:lnTo>
                  <a:cubicBezTo>
                    <a:pt x="10691622" y="0"/>
                    <a:pt x="10746232" y="54610"/>
                    <a:pt x="10746232" y="121920"/>
                  </a:cubicBezTo>
                  <a:lnTo>
                    <a:pt x="10746232" y="2080387"/>
                  </a:lnTo>
                  <a:cubicBezTo>
                    <a:pt x="10746232" y="2147697"/>
                    <a:pt x="10691622" y="2202307"/>
                    <a:pt x="10624312" y="2202307"/>
                  </a:cubicBezTo>
                  <a:lnTo>
                    <a:pt x="121920" y="2202307"/>
                  </a:lnTo>
                  <a:cubicBezTo>
                    <a:pt x="54610" y="2202307"/>
                    <a:pt x="0" y="2147697"/>
                    <a:pt x="0" y="2080387"/>
                  </a:cubicBezTo>
                  <a:close/>
                </a:path>
              </a:pathLst>
            </a:custGeom>
            <a:solidFill>
              <a:srgbClr val="FFFFFF"/>
            </a:solidFill>
            <a:ln w="12700">
              <a:solidFill>
                <a:srgbClr val="000000"/>
              </a:solidFill>
            </a:ln>
          </p:spPr>
          <p:txBody>
            <a:bodyPr/>
            <a:lstStyle/>
            <a:p>
              <a:endParaRPr lang="en-US"/>
            </a:p>
          </p:txBody>
        </p:sp>
      </p:grpSp>
      <p:grpSp>
        <p:nvGrpSpPr>
          <p:cNvPr id="30" name="Group 30"/>
          <p:cNvGrpSpPr/>
          <p:nvPr/>
        </p:nvGrpSpPr>
        <p:grpSpPr>
          <a:xfrm>
            <a:off x="992238" y="7469237"/>
            <a:ext cx="8059639" cy="76200"/>
            <a:chOff x="0" y="0"/>
            <a:chExt cx="10746185" cy="101600"/>
          </a:xfrm>
        </p:grpSpPr>
        <p:sp>
          <p:nvSpPr>
            <p:cNvPr id="31" name="Freeform 31" descr="preencoded.png"/>
            <p:cNvSpPr/>
            <p:nvPr/>
          </p:nvSpPr>
          <p:spPr>
            <a:xfrm>
              <a:off x="0" y="0"/>
              <a:ext cx="10746232" cy="101600"/>
            </a:xfrm>
            <a:custGeom>
              <a:avLst/>
              <a:gdLst/>
              <a:ahLst/>
              <a:cxnLst/>
              <a:rect l="l" t="t" r="r" b="b"/>
              <a:pathLst>
                <a:path w="10746232" h="101600">
                  <a:moveTo>
                    <a:pt x="0" y="0"/>
                  </a:moveTo>
                  <a:lnTo>
                    <a:pt x="10746232" y="0"/>
                  </a:lnTo>
                  <a:lnTo>
                    <a:pt x="10746232" y="101600"/>
                  </a:lnTo>
                  <a:lnTo>
                    <a:pt x="0" y="101600"/>
                  </a:lnTo>
                  <a:lnTo>
                    <a:pt x="0" y="0"/>
                  </a:lnTo>
                  <a:close/>
                </a:path>
              </a:pathLst>
            </a:custGeom>
            <a:blipFill>
              <a:blip r:embed="rId4"/>
              <a:stretch>
                <a:fillRect t="-9" b="-9"/>
              </a:stretch>
            </a:blipFill>
          </p:spPr>
          <p:txBody>
            <a:bodyPr/>
            <a:lstStyle/>
            <a:p>
              <a:endParaRPr lang="en-US"/>
            </a:p>
          </p:txBody>
        </p:sp>
      </p:grpSp>
      <p:sp>
        <p:nvSpPr>
          <p:cNvPr id="35" name="TextBox 35"/>
          <p:cNvSpPr txBox="1"/>
          <p:nvPr/>
        </p:nvSpPr>
        <p:spPr>
          <a:xfrm>
            <a:off x="1125541" y="7824140"/>
            <a:ext cx="7837254" cy="325667"/>
          </a:xfrm>
          <a:prstGeom prst="rect">
            <a:avLst/>
          </a:prstGeom>
        </p:spPr>
        <p:txBody>
          <a:bodyPr wrap="square" lIns="0" tIns="0" rIns="0" bIns="0" rtlCol="0" anchor="t">
            <a:spAutoFit/>
          </a:bodyPr>
          <a:lstStyle/>
          <a:p>
            <a:pPr algn="l">
              <a:lnSpc>
                <a:spcPts val="2249"/>
              </a:lnSpc>
            </a:pPr>
            <a:r>
              <a:rPr lang="en-US" sz="3600" b="1" dirty="0">
                <a:solidFill>
                  <a:srgbClr val="3D3E44"/>
                </a:solidFill>
                <a:latin typeface="Montserrat Medium"/>
                <a:ea typeface="Montserrat Medium"/>
                <a:cs typeface="Montserrat Medium"/>
                <a:sym typeface="Montserrat Medium"/>
              </a:rPr>
              <a:t>Efficient Inference Architecture</a:t>
            </a:r>
          </a:p>
        </p:txBody>
      </p:sp>
      <p:sp>
        <p:nvSpPr>
          <p:cNvPr id="36" name="TextBox 36"/>
          <p:cNvSpPr txBox="1"/>
          <p:nvPr/>
        </p:nvSpPr>
        <p:spPr>
          <a:xfrm>
            <a:off x="1195536" y="8280647"/>
            <a:ext cx="7653040" cy="589905"/>
          </a:xfrm>
          <a:prstGeom prst="rect">
            <a:avLst/>
          </a:prstGeom>
        </p:spPr>
        <p:txBody>
          <a:bodyPr lIns="0" tIns="0" rIns="0" bIns="0" rtlCol="0" anchor="t">
            <a:spAutoFit/>
          </a:bodyPr>
          <a:lstStyle/>
          <a:p>
            <a:pPr algn="l">
              <a:lnSpc>
                <a:spcPts val="2312"/>
              </a:lnSpc>
            </a:pPr>
            <a:r>
              <a:rPr lang="en-US" dirty="0">
                <a:solidFill>
                  <a:srgbClr val="3D3E44"/>
                </a:solidFill>
                <a:latin typeface="Inter Light"/>
                <a:ea typeface="Inter Light"/>
                <a:cs typeface="Inter Light"/>
                <a:sym typeface="Inter Light"/>
              </a:rPr>
              <a:t>Inference operations are significantly expedited through the integration of a MobileNetV3 backbone.</a:t>
            </a:r>
          </a:p>
        </p:txBody>
      </p:sp>
      <p:grpSp>
        <p:nvGrpSpPr>
          <p:cNvPr id="37" name="Group 37"/>
          <p:cNvGrpSpPr/>
          <p:nvPr/>
        </p:nvGrpSpPr>
        <p:grpSpPr>
          <a:xfrm>
            <a:off x="9236125" y="7488288"/>
            <a:ext cx="8059639" cy="1651695"/>
            <a:chOff x="0" y="0"/>
            <a:chExt cx="10746185" cy="2202260"/>
          </a:xfrm>
        </p:grpSpPr>
        <p:sp>
          <p:nvSpPr>
            <p:cNvPr id="38" name="Freeform 38"/>
            <p:cNvSpPr/>
            <p:nvPr/>
          </p:nvSpPr>
          <p:spPr>
            <a:xfrm>
              <a:off x="0" y="0"/>
              <a:ext cx="10746232" cy="2202307"/>
            </a:xfrm>
            <a:custGeom>
              <a:avLst/>
              <a:gdLst/>
              <a:ahLst/>
              <a:cxnLst/>
              <a:rect l="l" t="t" r="r" b="b"/>
              <a:pathLst>
                <a:path w="10746232" h="2202307">
                  <a:moveTo>
                    <a:pt x="0" y="121920"/>
                  </a:moveTo>
                  <a:cubicBezTo>
                    <a:pt x="0" y="54610"/>
                    <a:pt x="54610" y="0"/>
                    <a:pt x="121920" y="0"/>
                  </a:cubicBezTo>
                  <a:lnTo>
                    <a:pt x="10624312" y="0"/>
                  </a:lnTo>
                  <a:cubicBezTo>
                    <a:pt x="10691622" y="0"/>
                    <a:pt x="10746232" y="54610"/>
                    <a:pt x="10746232" y="121920"/>
                  </a:cubicBezTo>
                  <a:lnTo>
                    <a:pt x="10746232" y="2080387"/>
                  </a:lnTo>
                  <a:cubicBezTo>
                    <a:pt x="10746232" y="2147697"/>
                    <a:pt x="10691622" y="2202307"/>
                    <a:pt x="10624312" y="2202307"/>
                  </a:cubicBezTo>
                  <a:lnTo>
                    <a:pt x="121920" y="2202307"/>
                  </a:lnTo>
                  <a:cubicBezTo>
                    <a:pt x="54610" y="2202307"/>
                    <a:pt x="0" y="2147697"/>
                    <a:pt x="0" y="2080387"/>
                  </a:cubicBezTo>
                  <a:close/>
                </a:path>
              </a:pathLst>
            </a:custGeom>
            <a:solidFill>
              <a:srgbClr val="FFFFFF"/>
            </a:solidFill>
            <a:ln w="12700">
              <a:solidFill>
                <a:srgbClr val="000000"/>
              </a:solidFill>
            </a:ln>
          </p:spPr>
          <p:txBody>
            <a:bodyPr/>
            <a:lstStyle/>
            <a:p>
              <a:endParaRPr lang="en-US"/>
            </a:p>
          </p:txBody>
        </p:sp>
      </p:grpSp>
      <p:grpSp>
        <p:nvGrpSpPr>
          <p:cNvPr id="39" name="Group 39"/>
          <p:cNvGrpSpPr/>
          <p:nvPr/>
        </p:nvGrpSpPr>
        <p:grpSpPr>
          <a:xfrm>
            <a:off x="9236125" y="7469237"/>
            <a:ext cx="8059639" cy="76200"/>
            <a:chOff x="0" y="0"/>
            <a:chExt cx="10746185" cy="101600"/>
          </a:xfrm>
        </p:grpSpPr>
        <p:sp>
          <p:nvSpPr>
            <p:cNvPr id="40" name="Freeform 40" descr="preencoded.png"/>
            <p:cNvSpPr/>
            <p:nvPr/>
          </p:nvSpPr>
          <p:spPr>
            <a:xfrm>
              <a:off x="0" y="0"/>
              <a:ext cx="10746232" cy="101600"/>
            </a:xfrm>
            <a:custGeom>
              <a:avLst/>
              <a:gdLst/>
              <a:ahLst/>
              <a:cxnLst/>
              <a:rect l="l" t="t" r="r" b="b"/>
              <a:pathLst>
                <a:path w="10746232" h="101600">
                  <a:moveTo>
                    <a:pt x="0" y="0"/>
                  </a:moveTo>
                  <a:lnTo>
                    <a:pt x="10746232" y="0"/>
                  </a:lnTo>
                  <a:lnTo>
                    <a:pt x="10746232" y="101600"/>
                  </a:lnTo>
                  <a:lnTo>
                    <a:pt x="0" y="101600"/>
                  </a:lnTo>
                  <a:lnTo>
                    <a:pt x="0" y="0"/>
                  </a:lnTo>
                  <a:close/>
                </a:path>
              </a:pathLst>
            </a:custGeom>
            <a:blipFill>
              <a:blip r:embed="rId4"/>
              <a:stretch>
                <a:fillRect t="-9" b="-9"/>
              </a:stretch>
            </a:blipFill>
          </p:spPr>
          <p:txBody>
            <a:bodyPr/>
            <a:lstStyle/>
            <a:p>
              <a:endParaRPr lang="en-US"/>
            </a:p>
          </p:txBody>
        </p:sp>
      </p:grpSp>
      <p:sp>
        <p:nvSpPr>
          <p:cNvPr id="44" name="TextBox 44"/>
          <p:cNvSpPr txBox="1"/>
          <p:nvPr/>
        </p:nvSpPr>
        <p:spPr>
          <a:xfrm>
            <a:off x="9439424" y="7820228"/>
            <a:ext cx="7019776" cy="333489"/>
          </a:xfrm>
          <a:prstGeom prst="rect">
            <a:avLst/>
          </a:prstGeom>
        </p:spPr>
        <p:txBody>
          <a:bodyPr wrap="square" lIns="0" tIns="0" rIns="0" bIns="0" rtlCol="0" anchor="t">
            <a:spAutoFit/>
          </a:bodyPr>
          <a:lstStyle/>
          <a:p>
            <a:pPr algn="l">
              <a:lnSpc>
                <a:spcPts val="2249"/>
              </a:lnSpc>
            </a:pPr>
            <a:r>
              <a:rPr lang="en-US" sz="3600" b="1" dirty="0">
                <a:latin typeface="Montserrat Medium" panose="00000600000000000000" pitchFamily="2" charset="0"/>
                <a:sym typeface="Montserrat Medium"/>
              </a:rPr>
              <a:t>Multimodal Fusion Capability</a:t>
            </a:r>
          </a:p>
        </p:txBody>
      </p:sp>
      <p:sp>
        <p:nvSpPr>
          <p:cNvPr id="45" name="TextBox 45"/>
          <p:cNvSpPr txBox="1"/>
          <p:nvPr/>
        </p:nvSpPr>
        <p:spPr>
          <a:xfrm>
            <a:off x="9439424" y="8280647"/>
            <a:ext cx="7653040" cy="589905"/>
          </a:xfrm>
          <a:prstGeom prst="rect">
            <a:avLst/>
          </a:prstGeom>
        </p:spPr>
        <p:txBody>
          <a:bodyPr lIns="0" tIns="0" rIns="0" bIns="0" rtlCol="0" anchor="t">
            <a:spAutoFit/>
          </a:bodyPr>
          <a:lstStyle/>
          <a:p>
            <a:pPr algn="l">
              <a:lnSpc>
                <a:spcPts val="2312"/>
              </a:lnSpc>
            </a:pPr>
            <a:r>
              <a:rPr lang="en-US" dirty="0">
                <a:solidFill>
                  <a:srgbClr val="3D3E44"/>
                </a:solidFill>
                <a:latin typeface="Inter Light"/>
                <a:ea typeface="Inter Light"/>
                <a:cs typeface="Inter Light"/>
                <a:sym typeface="Inter Light"/>
              </a:rPr>
              <a:t>The system employs the fusion of RGB and thermal imagery, thereby enhancing the robustness of detection capabilities.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dirty="0"/>
            </a:p>
          </p:txBody>
        </p:sp>
      </p:grpSp>
      <p:grpSp>
        <p:nvGrpSpPr>
          <p:cNvPr id="4" name="Group 4"/>
          <p:cNvGrpSpPr/>
          <p:nvPr/>
        </p:nvGrpSpPr>
        <p:grpSpPr>
          <a:xfrm>
            <a:off x="0" y="-309"/>
            <a:ext cx="18288000" cy="10287000"/>
            <a:chOff x="4947460" y="558800"/>
            <a:chExt cx="24384000" cy="13716000"/>
          </a:xfrm>
        </p:grpSpPr>
        <p:sp>
          <p:nvSpPr>
            <p:cNvPr id="5" name="Freeform 5"/>
            <p:cNvSpPr/>
            <p:nvPr/>
          </p:nvSpPr>
          <p:spPr>
            <a:xfrm>
              <a:off x="4947460" y="5588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dirty="0"/>
            </a:p>
          </p:txBody>
        </p:sp>
      </p:grpSp>
      <p:grpSp>
        <p:nvGrpSpPr>
          <p:cNvPr id="6" name="Group 6"/>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txBody>
            <a:bodyPr/>
            <a:lstStyle/>
            <a:p>
              <a:endParaRPr lang="en-US"/>
            </a:p>
          </p:txBody>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txBody>
            <a:bodyPr/>
            <a:lstStyle/>
            <a:p>
              <a:endParaRPr lang="en-US"/>
            </a:p>
          </p:txBody>
        </p:sp>
      </p:grpSp>
      <p:sp>
        <p:nvSpPr>
          <p:cNvPr id="10" name="TextBox 10"/>
          <p:cNvSpPr txBox="1"/>
          <p:nvPr/>
        </p:nvSpPr>
        <p:spPr>
          <a:xfrm>
            <a:off x="797272" y="725240"/>
            <a:ext cx="9835455" cy="944166"/>
          </a:xfrm>
          <a:prstGeom prst="rect">
            <a:avLst/>
          </a:prstGeom>
        </p:spPr>
        <p:txBody>
          <a:bodyPr lIns="0" tIns="0" rIns="0" bIns="0" rtlCol="0" anchor="t">
            <a:spAutoFit/>
          </a:bodyPr>
          <a:lstStyle/>
          <a:p>
            <a:pPr algn="l">
              <a:lnSpc>
                <a:spcPts val="3625"/>
              </a:lnSpc>
            </a:pPr>
            <a:r>
              <a:rPr lang="en-US" sz="4000" b="1" dirty="0">
                <a:solidFill>
                  <a:srgbClr val="74767D"/>
                </a:solidFill>
                <a:latin typeface="Montserrat Medium"/>
                <a:ea typeface="Montserrat Medium"/>
                <a:cs typeface="Montserrat Medium"/>
                <a:sym typeface="Montserrat Medium"/>
              </a:rPr>
              <a:t>Novel Approach: Optimization for Google </a:t>
            </a:r>
            <a:r>
              <a:rPr lang="en-US" sz="4000" b="1" dirty="0" err="1">
                <a:solidFill>
                  <a:srgbClr val="74767D"/>
                </a:solidFill>
                <a:latin typeface="Montserrat Medium"/>
                <a:ea typeface="Montserrat Medium"/>
                <a:cs typeface="Montserrat Medium"/>
                <a:sym typeface="Montserrat Medium"/>
              </a:rPr>
              <a:t>Colaboratory</a:t>
            </a:r>
            <a:r>
              <a:rPr lang="en-US" sz="4000" b="1" dirty="0">
                <a:solidFill>
                  <a:srgbClr val="74767D"/>
                </a:solidFill>
                <a:latin typeface="Montserrat Medium"/>
                <a:ea typeface="Montserrat Medium"/>
                <a:cs typeface="Montserrat Medium"/>
                <a:sym typeface="Montserrat Medium"/>
              </a:rPr>
              <a:t> Environment</a:t>
            </a:r>
          </a:p>
        </p:txBody>
      </p:sp>
      <p:sp>
        <p:nvSpPr>
          <p:cNvPr id="11" name="TextBox 11"/>
          <p:cNvSpPr txBox="1"/>
          <p:nvPr/>
        </p:nvSpPr>
        <p:spPr>
          <a:xfrm>
            <a:off x="797272" y="1834306"/>
            <a:ext cx="9835455" cy="923330"/>
          </a:xfrm>
          <a:prstGeom prst="rect">
            <a:avLst/>
          </a:prstGeom>
        </p:spPr>
        <p:txBody>
          <a:bodyPr lIns="0" tIns="0" rIns="0" bIns="0" rtlCol="0" anchor="t">
            <a:spAutoFit/>
          </a:bodyPr>
          <a:lstStyle/>
          <a:p>
            <a:pPr algn="l">
              <a:lnSpc>
                <a:spcPts val="1812"/>
              </a:lnSpc>
            </a:pPr>
            <a:r>
              <a:rPr lang="en-US" dirty="0">
                <a:solidFill>
                  <a:srgbClr val="3D3E44"/>
                </a:solidFill>
                <a:latin typeface="Inter Light"/>
                <a:ea typeface="Inter Light"/>
                <a:cs typeface="Inter Light"/>
                <a:sym typeface="Inter Light"/>
              </a:rPr>
              <a:t>In contrast to conventional research endeavors necessitating high-performance computational resources, this system has been meticulously designed to ensure broad accessibility and computational efficiency within the constraints of Google </a:t>
            </a:r>
            <a:r>
              <a:rPr lang="en-US" dirty="0" err="1">
                <a:solidFill>
                  <a:srgbClr val="3D3E44"/>
                </a:solidFill>
                <a:latin typeface="Inter Light"/>
                <a:ea typeface="Inter Light"/>
                <a:cs typeface="Inter Light"/>
                <a:sym typeface="Inter Light"/>
              </a:rPr>
              <a:t>Colaboratory's</a:t>
            </a:r>
            <a:r>
              <a:rPr lang="en-US" dirty="0">
                <a:solidFill>
                  <a:srgbClr val="3D3E44"/>
                </a:solidFill>
                <a:latin typeface="Inter Light"/>
                <a:ea typeface="Inter Light"/>
                <a:cs typeface="Inter Light"/>
                <a:sym typeface="Inter Light"/>
              </a:rPr>
              <a:t> free-tier computational environment.</a:t>
            </a:r>
          </a:p>
        </p:txBody>
      </p:sp>
      <p:grpSp>
        <p:nvGrpSpPr>
          <p:cNvPr id="12" name="Group 12"/>
          <p:cNvGrpSpPr/>
          <p:nvPr/>
        </p:nvGrpSpPr>
        <p:grpSpPr>
          <a:xfrm>
            <a:off x="792510" y="2764036"/>
            <a:ext cx="9845040" cy="1473517"/>
            <a:chOff x="0" y="0"/>
            <a:chExt cx="13126720" cy="1964690"/>
          </a:xfrm>
        </p:grpSpPr>
        <p:sp>
          <p:nvSpPr>
            <p:cNvPr id="13" name="Freeform 13"/>
            <p:cNvSpPr/>
            <p:nvPr/>
          </p:nvSpPr>
          <p:spPr>
            <a:xfrm>
              <a:off x="6351" y="6349"/>
              <a:ext cx="13114020" cy="1951990"/>
            </a:xfrm>
            <a:custGeom>
              <a:avLst/>
              <a:gdLst/>
              <a:ahLst/>
              <a:cxnLst/>
              <a:rect l="l" t="t" r="r" b="b"/>
              <a:pathLst>
                <a:path w="13114020" h="1951990">
                  <a:moveTo>
                    <a:pt x="0" y="177673"/>
                  </a:moveTo>
                  <a:cubicBezTo>
                    <a:pt x="0" y="79502"/>
                    <a:pt x="80010" y="0"/>
                    <a:pt x="178689" y="0"/>
                  </a:cubicBezTo>
                  <a:lnTo>
                    <a:pt x="12935331" y="0"/>
                  </a:lnTo>
                  <a:cubicBezTo>
                    <a:pt x="13034011" y="0"/>
                    <a:pt x="13114020" y="79502"/>
                    <a:pt x="13114020" y="177673"/>
                  </a:cubicBezTo>
                  <a:lnTo>
                    <a:pt x="13114020" y="1774317"/>
                  </a:lnTo>
                  <a:cubicBezTo>
                    <a:pt x="13114020" y="1872488"/>
                    <a:pt x="13034011" y="1951990"/>
                    <a:pt x="12935331" y="1951990"/>
                  </a:cubicBezTo>
                  <a:lnTo>
                    <a:pt x="178689" y="1951990"/>
                  </a:lnTo>
                  <a:cubicBezTo>
                    <a:pt x="80010" y="1951990"/>
                    <a:pt x="0" y="1872488"/>
                    <a:pt x="0" y="1774317"/>
                  </a:cubicBezTo>
                  <a:close/>
                </a:path>
              </a:pathLst>
            </a:custGeom>
            <a:solidFill>
              <a:srgbClr val="EFF0F6"/>
            </a:solidFill>
            <a:ln w="12700">
              <a:solidFill>
                <a:srgbClr val="000000"/>
              </a:solidFill>
            </a:ln>
          </p:spPr>
          <p:txBody>
            <a:bodyPr/>
            <a:lstStyle/>
            <a:p>
              <a:endParaRPr lang="en-US" dirty="0"/>
            </a:p>
          </p:txBody>
        </p:sp>
        <p:sp>
          <p:nvSpPr>
            <p:cNvPr id="14" name="Freeform 14"/>
            <p:cNvSpPr/>
            <p:nvPr/>
          </p:nvSpPr>
          <p:spPr>
            <a:xfrm>
              <a:off x="0" y="0"/>
              <a:ext cx="13126720" cy="1964690"/>
            </a:xfrm>
            <a:custGeom>
              <a:avLst/>
              <a:gdLst/>
              <a:ahLst/>
              <a:cxnLst/>
              <a:rect l="l" t="t" r="r" b="b"/>
              <a:pathLst>
                <a:path w="13126720" h="1964690">
                  <a:moveTo>
                    <a:pt x="0" y="184023"/>
                  </a:moveTo>
                  <a:cubicBezTo>
                    <a:pt x="0" y="82296"/>
                    <a:pt x="82804" y="0"/>
                    <a:pt x="185039" y="0"/>
                  </a:cubicBezTo>
                  <a:lnTo>
                    <a:pt x="12941681" y="0"/>
                  </a:lnTo>
                  <a:lnTo>
                    <a:pt x="12941681" y="6350"/>
                  </a:lnTo>
                  <a:lnTo>
                    <a:pt x="12941681" y="0"/>
                  </a:lnTo>
                  <a:cubicBezTo>
                    <a:pt x="13043790" y="0"/>
                    <a:pt x="13126720" y="82296"/>
                    <a:pt x="13126720" y="184023"/>
                  </a:cubicBezTo>
                  <a:lnTo>
                    <a:pt x="13120370" y="184023"/>
                  </a:lnTo>
                  <a:lnTo>
                    <a:pt x="13126720" y="184023"/>
                  </a:lnTo>
                  <a:lnTo>
                    <a:pt x="13126720" y="1780667"/>
                  </a:lnTo>
                  <a:lnTo>
                    <a:pt x="13120370" y="1780667"/>
                  </a:lnTo>
                  <a:lnTo>
                    <a:pt x="13126720" y="1780667"/>
                  </a:lnTo>
                  <a:cubicBezTo>
                    <a:pt x="13126720" y="1882394"/>
                    <a:pt x="13043917" y="1964690"/>
                    <a:pt x="12941681" y="1964690"/>
                  </a:cubicBezTo>
                  <a:lnTo>
                    <a:pt x="12941681" y="1958340"/>
                  </a:lnTo>
                  <a:lnTo>
                    <a:pt x="12941681" y="1964690"/>
                  </a:lnTo>
                  <a:lnTo>
                    <a:pt x="185039" y="1964690"/>
                  </a:lnTo>
                  <a:lnTo>
                    <a:pt x="185039" y="1958340"/>
                  </a:lnTo>
                  <a:lnTo>
                    <a:pt x="185039" y="1964690"/>
                  </a:lnTo>
                  <a:cubicBezTo>
                    <a:pt x="82804" y="1964690"/>
                    <a:pt x="0" y="1882394"/>
                    <a:pt x="0" y="1780667"/>
                  </a:cubicBezTo>
                  <a:lnTo>
                    <a:pt x="0" y="184023"/>
                  </a:lnTo>
                  <a:lnTo>
                    <a:pt x="6350" y="184023"/>
                  </a:lnTo>
                  <a:lnTo>
                    <a:pt x="0" y="184023"/>
                  </a:lnTo>
                  <a:moveTo>
                    <a:pt x="12700" y="184023"/>
                  </a:moveTo>
                  <a:lnTo>
                    <a:pt x="12700" y="1780667"/>
                  </a:lnTo>
                  <a:lnTo>
                    <a:pt x="6350" y="1780667"/>
                  </a:lnTo>
                  <a:lnTo>
                    <a:pt x="12700" y="1780667"/>
                  </a:lnTo>
                  <a:cubicBezTo>
                    <a:pt x="12700" y="1875282"/>
                    <a:pt x="89789" y="1951990"/>
                    <a:pt x="185039" y="1951990"/>
                  </a:cubicBezTo>
                  <a:lnTo>
                    <a:pt x="12941681" y="1951990"/>
                  </a:lnTo>
                  <a:cubicBezTo>
                    <a:pt x="13036931" y="1951990"/>
                    <a:pt x="13114020" y="1875282"/>
                    <a:pt x="13114020" y="1780667"/>
                  </a:cubicBezTo>
                  <a:lnTo>
                    <a:pt x="13114020" y="184023"/>
                  </a:lnTo>
                  <a:cubicBezTo>
                    <a:pt x="13114020" y="89408"/>
                    <a:pt x="13036931" y="12700"/>
                    <a:pt x="12941681" y="12700"/>
                  </a:cubicBezTo>
                  <a:lnTo>
                    <a:pt x="185039" y="12700"/>
                  </a:lnTo>
                  <a:lnTo>
                    <a:pt x="185039" y="6350"/>
                  </a:lnTo>
                  <a:lnTo>
                    <a:pt x="185039" y="12700"/>
                  </a:lnTo>
                  <a:cubicBezTo>
                    <a:pt x="89789" y="12700"/>
                    <a:pt x="12700" y="89408"/>
                    <a:pt x="12700" y="184023"/>
                  </a:cubicBezTo>
                  <a:close/>
                </a:path>
              </a:pathLst>
            </a:custGeom>
            <a:solidFill>
              <a:srgbClr val="C5C7D2"/>
            </a:solidFill>
            <a:ln w="12700">
              <a:solidFill>
                <a:srgbClr val="000000"/>
              </a:solidFill>
            </a:ln>
          </p:spPr>
          <p:txBody>
            <a:bodyPr/>
            <a:lstStyle/>
            <a:p>
              <a:endParaRPr lang="en-US"/>
            </a:p>
          </p:txBody>
        </p:sp>
      </p:grpSp>
      <p:grpSp>
        <p:nvGrpSpPr>
          <p:cNvPr id="15" name="Group 15"/>
          <p:cNvGrpSpPr/>
          <p:nvPr/>
        </p:nvGrpSpPr>
        <p:grpSpPr>
          <a:xfrm>
            <a:off x="864644" y="3051322"/>
            <a:ext cx="1178867" cy="994291"/>
            <a:chOff x="0" y="0"/>
            <a:chExt cx="592137" cy="592138"/>
          </a:xfrm>
        </p:grpSpPr>
        <p:sp>
          <p:nvSpPr>
            <p:cNvPr id="16" name="Freeform 16" descr="preencoded.png"/>
            <p:cNvSpPr/>
            <p:nvPr/>
          </p:nvSpPr>
          <p:spPr>
            <a:xfrm>
              <a:off x="0" y="0"/>
              <a:ext cx="592074" cy="592201"/>
            </a:xfrm>
            <a:custGeom>
              <a:avLst/>
              <a:gdLst/>
              <a:ahLst/>
              <a:cxnLst/>
              <a:rect l="l" t="t" r="r" b="b"/>
              <a:pathLst>
                <a:path w="592074" h="592201">
                  <a:moveTo>
                    <a:pt x="0" y="0"/>
                  </a:moveTo>
                  <a:lnTo>
                    <a:pt x="592074" y="0"/>
                  </a:lnTo>
                  <a:lnTo>
                    <a:pt x="592074" y="592201"/>
                  </a:lnTo>
                  <a:lnTo>
                    <a:pt x="0" y="592201"/>
                  </a:lnTo>
                  <a:lnTo>
                    <a:pt x="0" y="0"/>
                  </a:lnTo>
                  <a:close/>
                </a:path>
              </a:pathLst>
            </a:custGeom>
            <a:blipFill>
              <a:blip r:embed="rId6"/>
              <a:stretch>
                <a:fillRect r="-10" b="10"/>
              </a:stretch>
            </a:blipFill>
          </p:spPr>
          <p:txBody>
            <a:bodyPr/>
            <a:lstStyle/>
            <a:p>
              <a:endParaRPr lang="en-US"/>
            </a:p>
          </p:txBody>
        </p:sp>
      </p:grpSp>
      <p:sp>
        <p:nvSpPr>
          <p:cNvPr id="18" name="TextBox 18"/>
          <p:cNvSpPr txBox="1"/>
          <p:nvPr/>
        </p:nvSpPr>
        <p:spPr>
          <a:xfrm>
            <a:off x="2156654" y="3177337"/>
            <a:ext cx="6839808" cy="287195"/>
          </a:xfrm>
          <a:prstGeom prst="rect">
            <a:avLst/>
          </a:prstGeom>
        </p:spPr>
        <p:txBody>
          <a:bodyPr wrap="square" lIns="0" tIns="0" rIns="0" bIns="0" rtlCol="0" anchor="t">
            <a:spAutoFit/>
          </a:bodyPr>
          <a:lstStyle/>
          <a:p>
            <a:pPr algn="l">
              <a:lnSpc>
                <a:spcPts val="1812"/>
              </a:lnSpc>
            </a:pPr>
            <a:r>
              <a:rPr lang="en-US" sz="3600" b="1" dirty="0">
                <a:solidFill>
                  <a:srgbClr val="3D3E44"/>
                </a:solidFill>
                <a:latin typeface="Montserrat Medium"/>
                <a:ea typeface="Montserrat Medium"/>
                <a:cs typeface="Montserrat Medium"/>
                <a:sym typeface="Montserrat Medium"/>
              </a:rPr>
              <a:t>Expedited Training Regimen</a:t>
            </a:r>
          </a:p>
        </p:txBody>
      </p:sp>
      <p:sp>
        <p:nvSpPr>
          <p:cNvPr id="19" name="TextBox 19"/>
          <p:cNvSpPr txBox="1"/>
          <p:nvPr/>
        </p:nvSpPr>
        <p:spPr>
          <a:xfrm>
            <a:off x="2209801" y="3626308"/>
            <a:ext cx="8265468" cy="461665"/>
          </a:xfrm>
          <a:prstGeom prst="rect">
            <a:avLst/>
          </a:prstGeom>
        </p:spPr>
        <p:txBody>
          <a:bodyPr wrap="square" lIns="0" tIns="0" rIns="0" bIns="0" rtlCol="0" anchor="t">
            <a:spAutoFit/>
          </a:bodyPr>
          <a:lstStyle/>
          <a:p>
            <a:pPr algn="l">
              <a:lnSpc>
                <a:spcPts val="1812"/>
              </a:lnSpc>
            </a:pPr>
            <a:r>
              <a:rPr lang="en-US" dirty="0">
                <a:solidFill>
                  <a:srgbClr val="3D3E44"/>
                </a:solidFill>
                <a:latin typeface="Inter Light"/>
                <a:ea typeface="Inter Light"/>
                <a:cs typeface="Inter Light"/>
                <a:sym typeface="Inter Light"/>
              </a:rPr>
              <a:t>Training completion is achieved within an approximate duration of 1.5-2 hours, a significant reduction compared to multi-day processes.</a:t>
            </a:r>
          </a:p>
        </p:txBody>
      </p:sp>
      <p:grpSp>
        <p:nvGrpSpPr>
          <p:cNvPr id="20" name="Group 20"/>
          <p:cNvGrpSpPr/>
          <p:nvPr/>
        </p:nvGrpSpPr>
        <p:grpSpPr>
          <a:xfrm>
            <a:off x="792510" y="4375994"/>
            <a:ext cx="9845040" cy="1710499"/>
            <a:chOff x="0" y="0"/>
            <a:chExt cx="13126720" cy="2280666"/>
          </a:xfrm>
        </p:grpSpPr>
        <p:sp>
          <p:nvSpPr>
            <p:cNvPr id="21" name="Freeform 21"/>
            <p:cNvSpPr/>
            <p:nvPr/>
          </p:nvSpPr>
          <p:spPr>
            <a:xfrm>
              <a:off x="6350" y="6349"/>
              <a:ext cx="13114020" cy="2267966"/>
            </a:xfrm>
            <a:custGeom>
              <a:avLst/>
              <a:gdLst/>
              <a:ahLst/>
              <a:cxnLst/>
              <a:rect l="l" t="t" r="r" b="b"/>
              <a:pathLst>
                <a:path w="13114020" h="2267966">
                  <a:moveTo>
                    <a:pt x="0" y="177673"/>
                  </a:moveTo>
                  <a:cubicBezTo>
                    <a:pt x="0" y="79502"/>
                    <a:pt x="79883" y="0"/>
                    <a:pt x="178562" y="0"/>
                  </a:cubicBezTo>
                  <a:lnTo>
                    <a:pt x="12935458" y="0"/>
                  </a:lnTo>
                  <a:cubicBezTo>
                    <a:pt x="13034009" y="0"/>
                    <a:pt x="13114020" y="79502"/>
                    <a:pt x="13114020" y="177673"/>
                  </a:cubicBezTo>
                  <a:lnTo>
                    <a:pt x="13114020" y="2090293"/>
                  </a:lnTo>
                  <a:cubicBezTo>
                    <a:pt x="13114020" y="2188464"/>
                    <a:pt x="13034136" y="2267966"/>
                    <a:pt x="12935458" y="2267966"/>
                  </a:cubicBezTo>
                  <a:lnTo>
                    <a:pt x="178562" y="2267966"/>
                  </a:lnTo>
                  <a:cubicBezTo>
                    <a:pt x="79883" y="2267966"/>
                    <a:pt x="0" y="2188337"/>
                    <a:pt x="0" y="2090293"/>
                  </a:cubicBezTo>
                  <a:close/>
                </a:path>
              </a:pathLst>
            </a:custGeom>
            <a:solidFill>
              <a:srgbClr val="EFF0F6"/>
            </a:solidFill>
            <a:ln w="12700">
              <a:solidFill>
                <a:srgbClr val="000000"/>
              </a:solidFill>
            </a:ln>
          </p:spPr>
          <p:txBody>
            <a:bodyPr/>
            <a:lstStyle/>
            <a:p>
              <a:endParaRPr lang="en-US"/>
            </a:p>
          </p:txBody>
        </p:sp>
        <p:sp>
          <p:nvSpPr>
            <p:cNvPr id="22" name="Freeform 22"/>
            <p:cNvSpPr/>
            <p:nvPr/>
          </p:nvSpPr>
          <p:spPr>
            <a:xfrm>
              <a:off x="0" y="0"/>
              <a:ext cx="13126720" cy="2280666"/>
            </a:xfrm>
            <a:custGeom>
              <a:avLst/>
              <a:gdLst/>
              <a:ahLst/>
              <a:cxnLst/>
              <a:rect l="l" t="t" r="r" b="b"/>
              <a:pathLst>
                <a:path w="13126720" h="2280666">
                  <a:moveTo>
                    <a:pt x="0" y="184023"/>
                  </a:moveTo>
                  <a:cubicBezTo>
                    <a:pt x="0" y="82423"/>
                    <a:pt x="82804" y="0"/>
                    <a:pt x="184912" y="0"/>
                  </a:cubicBezTo>
                  <a:lnTo>
                    <a:pt x="12941808" y="0"/>
                  </a:lnTo>
                  <a:lnTo>
                    <a:pt x="12941808" y="6350"/>
                  </a:lnTo>
                  <a:lnTo>
                    <a:pt x="12941808" y="0"/>
                  </a:lnTo>
                  <a:cubicBezTo>
                    <a:pt x="13043915" y="0"/>
                    <a:pt x="13126720" y="82423"/>
                    <a:pt x="13126720" y="184023"/>
                  </a:cubicBezTo>
                  <a:lnTo>
                    <a:pt x="13120370" y="184023"/>
                  </a:lnTo>
                  <a:lnTo>
                    <a:pt x="13126720" y="184023"/>
                  </a:lnTo>
                  <a:lnTo>
                    <a:pt x="13126720" y="2096643"/>
                  </a:lnTo>
                  <a:lnTo>
                    <a:pt x="13120370" y="2096643"/>
                  </a:lnTo>
                  <a:lnTo>
                    <a:pt x="13126720" y="2096643"/>
                  </a:lnTo>
                  <a:cubicBezTo>
                    <a:pt x="13126720" y="2198370"/>
                    <a:pt x="13043915" y="2280666"/>
                    <a:pt x="12941808" y="2280666"/>
                  </a:cubicBezTo>
                  <a:lnTo>
                    <a:pt x="12941808" y="2274316"/>
                  </a:lnTo>
                  <a:lnTo>
                    <a:pt x="12941808" y="2280666"/>
                  </a:lnTo>
                  <a:lnTo>
                    <a:pt x="184912" y="2280666"/>
                  </a:lnTo>
                  <a:lnTo>
                    <a:pt x="184912" y="2274316"/>
                  </a:lnTo>
                  <a:lnTo>
                    <a:pt x="184912" y="2280666"/>
                  </a:lnTo>
                  <a:cubicBezTo>
                    <a:pt x="82804" y="2280666"/>
                    <a:pt x="0" y="2198243"/>
                    <a:pt x="0" y="2096643"/>
                  </a:cubicBezTo>
                  <a:lnTo>
                    <a:pt x="0" y="184023"/>
                  </a:lnTo>
                  <a:lnTo>
                    <a:pt x="6350" y="184023"/>
                  </a:lnTo>
                  <a:lnTo>
                    <a:pt x="0" y="184023"/>
                  </a:lnTo>
                  <a:moveTo>
                    <a:pt x="12700" y="184023"/>
                  </a:moveTo>
                  <a:lnTo>
                    <a:pt x="12700" y="2096643"/>
                  </a:lnTo>
                  <a:lnTo>
                    <a:pt x="6350" y="2096643"/>
                  </a:lnTo>
                  <a:lnTo>
                    <a:pt x="12700" y="2096643"/>
                  </a:lnTo>
                  <a:cubicBezTo>
                    <a:pt x="12700" y="2191258"/>
                    <a:pt x="89789" y="2267966"/>
                    <a:pt x="184912" y="2267966"/>
                  </a:cubicBezTo>
                  <a:lnTo>
                    <a:pt x="12941808" y="2267966"/>
                  </a:lnTo>
                  <a:cubicBezTo>
                    <a:pt x="13036931" y="2267966"/>
                    <a:pt x="13114020" y="2191258"/>
                    <a:pt x="13114020" y="2096643"/>
                  </a:cubicBezTo>
                  <a:lnTo>
                    <a:pt x="13114020" y="184023"/>
                  </a:lnTo>
                  <a:cubicBezTo>
                    <a:pt x="13114020" y="89408"/>
                    <a:pt x="13036931" y="12700"/>
                    <a:pt x="12941808" y="12700"/>
                  </a:cubicBezTo>
                  <a:lnTo>
                    <a:pt x="184912" y="12700"/>
                  </a:lnTo>
                  <a:lnTo>
                    <a:pt x="184912" y="6350"/>
                  </a:lnTo>
                  <a:lnTo>
                    <a:pt x="184912" y="12700"/>
                  </a:lnTo>
                  <a:cubicBezTo>
                    <a:pt x="89789" y="12700"/>
                    <a:pt x="12700" y="89408"/>
                    <a:pt x="12700" y="184023"/>
                  </a:cubicBezTo>
                  <a:close/>
                </a:path>
              </a:pathLst>
            </a:custGeom>
            <a:solidFill>
              <a:srgbClr val="C5C7D2"/>
            </a:solidFill>
            <a:ln w="12700">
              <a:solidFill>
                <a:srgbClr val="000000"/>
              </a:solidFill>
            </a:ln>
          </p:spPr>
          <p:txBody>
            <a:bodyPr/>
            <a:lstStyle/>
            <a:p>
              <a:endParaRPr lang="en-US" dirty="0"/>
            </a:p>
          </p:txBody>
        </p:sp>
      </p:grpSp>
      <p:grpSp>
        <p:nvGrpSpPr>
          <p:cNvPr id="23" name="Group 23"/>
          <p:cNvGrpSpPr/>
          <p:nvPr/>
        </p:nvGrpSpPr>
        <p:grpSpPr>
          <a:xfrm>
            <a:off x="847701" y="4696189"/>
            <a:ext cx="1212628" cy="1117303"/>
            <a:chOff x="0" y="0"/>
            <a:chExt cx="592074" cy="592201"/>
          </a:xfrm>
        </p:grpSpPr>
        <p:sp>
          <p:nvSpPr>
            <p:cNvPr id="24" name="Freeform 24" descr="preencoded.png"/>
            <p:cNvSpPr/>
            <p:nvPr/>
          </p:nvSpPr>
          <p:spPr>
            <a:xfrm>
              <a:off x="0" y="0"/>
              <a:ext cx="592074" cy="592201"/>
            </a:xfrm>
            <a:custGeom>
              <a:avLst/>
              <a:gdLst/>
              <a:ahLst/>
              <a:cxnLst/>
              <a:rect l="l" t="t" r="r" b="b"/>
              <a:pathLst>
                <a:path w="592074" h="592201">
                  <a:moveTo>
                    <a:pt x="0" y="0"/>
                  </a:moveTo>
                  <a:lnTo>
                    <a:pt x="592074" y="0"/>
                  </a:lnTo>
                  <a:lnTo>
                    <a:pt x="592074" y="592201"/>
                  </a:lnTo>
                  <a:lnTo>
                    <a:pt x="0" y="592201"/>
                  </a:lnTo>
                  <a:lnTo>
                    <a:pt x="0" y="0"/>
                  </a:lnTo>
                  <a:close/>
                </a:path>
              </a:pathLst>
            </a:custGeom>
            <a:blipFill>
              <a:blip r:embed="rId7"/>
              <a:stretch>
                <a:fillRect r="-10" b="10"/>
              </a:stretch>
            </a:blipFill>
          </p:spPr>
          <p:txBody>
            <a:bodyPr/>
            <a:lstStyle/>
            <a:p>
              <a:endParaRPr lang="en-US" dirty="0"/>
            </a:p>
          </p:txBody>
        </p:sp>
      </p:grpSp>
      <p:sp>
        <p:nvSpPr>
          <p:cNvPr id="26" name="TextBox 26"/>
          <p:cNvSpPr txBox="1"/>
          <p:nvPr/>
        </p:nvSpPr>
        <p:spPr>
          <a:xfrm>
            <a:off x="2141414" y="4855996"/>
            <a:ext cx="7523262" cy="287195"/>
          </a:xfrm>
          <a:prstGeom prst="rect">
            <a:avLst/>
          </a:prstGeom>
        </p:spPr>
        <p:txBody>
          <a:bodyPr wrap="square" lIns="0" tIns="0" rIns="0" bIns="0" rtlCol="0" anchor="t">
            <a:spAutoFit/>
          </a:bodyPr>
          <a:lstStyle/>
          <a:p>
            <a:pPr algn="l">
              <a:lnSpc>
                <a:spcPts val="1812"/>
              </a:lnSpc>
            </a:pPr>
            <a:r>
              <a:rPr lang="en-US" sz="3600" b="1" dirty="0">
                <a:solidFill>
                  <a:srgbClr val="3D3E44"/>
                </a:solidFill>
                <a:latin typeface="Montserrat Medium"/>
                <a:ea typeface="Montserrat Medium"/>
                <a:cs typeface="Montserrat Medium"/>
                <a:sym typeface="Montserrat Medium"/>
              </a:rPr>
              <a:t>Optimized T4 GPU Deployment</a:t>
            </a:r>
          </a:p>
        </p:txBody>
      </p:sp>
      <p:sp>
        <p:nvSpPr>
          <p:cNvPr id="27" name="TextBox 27"/>
          <p:cNvSpPr txBox="1"/>
          <p:nvPr/>
        </p:nvSpPr>
        <p:spPr>
          <a:xfrm>
            <a:off x="2209801" y="5281583"/>
            <a:ext cx="8265467" cy="692497"/>
          </a:xfrm>
          <a:prstGeom prst="rect">
            <a:avLst/>
          </a:prstGeom>
        </p:spPr>
        <p:txBody>
          <a:bodyPr wrap="square" lIns="0" tIns="0" rIns="0" bIns="0" rtlCol="0" anchor="t">
            <a:spAutoFit/>
          </a:bodyPr>
          <a:lstStyle/>
          <a:p>
            <a:pPr algn="l">
              <a:lnSpc>
                <a:spcPts val="1812"/>
              </a:lnSpc>
            </a:pPr>
            <a:r>
              <a:rPr lang="en-US" dirty="0">
                <a:solidFill>
                  <a:srgbClr val="3D3E44"/>
                </a:solidFill>
                <a:latin typeface="Inter Light"/>
                <a:ea typeface="Inter Light"/>
                <a:cs typeface="Inter Light"/>
                <a:sym typeface="Inter Light"/>
              </a:rPr>
              <a:t>The system effectively utilizes the readily accessible T4 GPU, provided within the free tier, thereby circumventing the necessity for proprietary, high-cost A100 or V100 computational alternatives.</a:t>
            </a:r>
          </a:p>
        </p:txBody>
      </p:sp>
      <p:grpSp>
        <p:nvGrpSpPr>
          <p:cNvPr id="28" name="Group 28"/>
          <p:cNvGrpSpPr/>
          <p:nvPr/>
        </p:nvGrpSpPr>
        <p:grpSpPr>
          <a:xfrm>
            <a:off x="792510" y="6224885"/>
            <a:ext cx="9844980" cy="1710481"/>
            <a:chOff x="0" y="0"/>
            <a:chExt cx="13126640" cy="2280642"/>
          </a:xfrm>
        </p:grpSpPr>
        <p:sp>
          <p:nvSpPr>
            <p:cNvPr id="29" name="Freeform 29"/>
            <p:cNvSpPr/>
            <p:nvPr/>
          </p:nvSpPr>
          <p:spPr>
            <a:xfrm>
              <a:off x="6350" y="6350"/>
              <a:ext cx="13114020" cy="2267966"/>
            </a:xfrm>
            <a:custGeom>
              <a:avLst/>
              <a:gdLst/>
              <a:ahLst/>
              <a:cxnLst/>
              <a:rect l="l" t="t" r="r" b="b"/>
              <a:pathLst>
                <a:path w="13114020" h="2267966">
                  <a:moveTo>
                    <a:pt x="0" y="177673"/>
                  </a:moveTo>
                  <a:cubicBezTo>
                    <a:pt x="0" y="79502"/>
                    <a:pt x="79883" y="0"/>
                    <a:pt x="178562" y="0"/>
                  </a:cubicBezTo>
                  <a:lnTo>
                    <a:pt x="12935458" y="0"/>
                  </a:lnTo>
                  <a:cubicBezTo>
                    <a:pt x="13034009" y="0"/>
                    <a:pt x="13114020" y="79502"/>
                    <a:pt x="13114020" y="177673"/>
                  </a:cubicBezTo>
                  <a:lnTo>
                    <a:pt x="13114020" y="2090293"/>
                  </a:lnTo>
                  <a:cubicBezTo>
                    <a:pt x="13114020" y="2188464"/>
                    <a:pt x="13034136" y="2267966"/>
                    <a:pt x="12935458" y="2267966"/>
                  </a:cubicBezTo>
                  <a:lnTo>
                    <a:pt x="178562" y="2267966"/>
                  </a:lnTo>
                  <a:cubicBezTo>
                    <a:pt x="79883" y="2267966"/>
                    <a:pt x="0" y="2188337"/>
                    <a:pt x="0" y="2090293"/>
                  </a:cubicBezTo>
                  <a:close/>
                </a:path>
              </a:pathLst>
            </a:custGeom>
            <a:solidFill>
              <a:srgbClr val="EFF0F6"/>
            </a:solidFill>
            <a:ln w="12700">
              <a:solidFill>
                <a:srgbClr val="000000"/>
              </a:solidFill>
            </a:ln>
          </p:spPr>
          <p:txBody>
            <a:bodyPr/>
            <a:lstStyle/>
            <a:p>
              <a:endParaRPr lang="en-US"/>
            </a:p>
          </p:txBody>
        </p:sp>
        <p:sp>
          <p:nvSpPr>
            <p:cNvPr id="30" name="Freeform 30"/>
            <p:cNvSpPr/>
            <p:nvPr/>
          </p:nvSpPr>
          <p:spPr>
            <a:xfrm>
              <a:off x="0" y="0"/>
              <a:ext cx="13126720" cy="2280666"/>
            </a:xfrm>
            <a:custGeom>
              <a:avLst/>
              <a:gdLst/>
              <a:ahLst/>
              <a:cxnLst/>
              <a:rect l="l" t="t" r="r" b="b"/>
              <a:pathLst>
                <a:path w="13126720" h="2280666">
                  <a:moveTo>
                    <a:pt x="0" y="184023"/>
                  </a:moveTo>
                  <a:cubicBezTo>
                    <a:pt x="0" y="82423"/>
                    <a:pt x="82804" y="0"/>
                    <a:pt x="184912" y="0"/>
                  </a:cubicBezTo>
                  <a:lnTo>
                    <a:pt x="12941808" y="0"/>
                  </a:lnTo>
                  <a:lnTo>
                    <a:pt x="12941808" y="6350"/>
                  </a:lnTo>
                  <a:lnTo>
                    <a:pt x="12941808" y="0"/>
                  </a:lnTo>
                  <a:cubicBezTo>
                    <a:pt x="13043915" y="0"/>
                    <a:pt x="13126720" y="82423"/>
                    <a:pt x="13126720" y="184023"/>
                  </a:cubicBezTo>
                  <a:lnTo>
                    <a:pt x="13120370" y="184023"/>
                  </a:lnTo>
                  <a:lnTo>
                    <a:pt x="13126720" y="184023"/>
                  </a:lnTo>
                  <a:lnTo>
                    <a:pt x="13126720" y="2096643"/>
                  </a:lnTo>
                  <a:lnTo>
                    <a:pt x="13120370" y="2096643"/>
                  </a:lnTo>
                  <a:lnTo>
                    <a:pt x="13126720" y="2096643"/>
                  </a:lnTo>
                  <a:cubicBezTo>
                    <a:pt x="13126720" y="2198370"/>
                    <a:pt x="13043915" y="2280666"/>
                    <a:pt x="12941808" y="2280666"/>
                  </a:cubicBezTo>
                  <a:lnTo>
                    <a:pt x="12941808" y="2274316"/>
                  </a:lnTo>
                  <a:lnTo>
                    <a:pt x="12941808" y="2280666"/>
                  </a:lnTo>
                  <a:lnTo>
                    <a:pt x="184912" y="2280666"/>
                  </a:lnTo>
                  <a:lnTo>
                    <a:pt x="184912" y="2274316"/>
                  </a:lnTo>
                  <a:lnTo>
                    <a:pt x="184912" y="2280666"/>
                  </a:lnTo>
                  <a:cubicBezTo>
                    <a:pt x="82804" y="2280666"/>
                    <a:pt x="0" y="2198243"/>
                    <a:pt x="0" y="2096643"/>
                  </a:cubicBezTo>
                  <a:lnTo>
                    <a:pt x="0" y="184023"/>
                  </a:lnTo>
                  <a:lnTo>
                    <a:pt x="6350" y="184023"/>
                  </a:lnTo>
                  <a:lnTo>
                    <a:pt x="0" y="184023"/>
                  </a:lnTo>
                  <a:moveTo>
                    <a:pt x="12700" y="184023"/>
                  </a:moveTo>
                  <a:lnTo>
                    <a:pt x="12700" y="2096643"/>
                  </a:lnTo>
                  <a:lnTo>
                    <a:pt x="6350" y="2096643"/>
                  </a:lnTo>
                  <a:lnTo>
                    <a:pt x="12700" y="2096643"/>
                  </a:lnTo>
                  <a:cubicBezTo>
                    <a:pt x="12700" y="2191258"/>
                    <a:pt x="89789" y="2267966"/>
                    <a:pt x="184912" y="2267966"/>
                  </a:cubicBezTo>
                  <a:lnTo>
                    <a:pt x="12941808" y="2267966"/>
                  </a:lnTo>
                  <a:cubicBezTo>
                    <a:pt x="13036931" y="2267966"/>
                    <a:pt x="13114020" y="2191258"/>
                    <a:pt x="13114020" y="2096643"/>
                  </a:cubicBezTo>
                  <a:lnTo>
                    <a:pt x="13114020" y="184023"/>
                  </a:lnTo>
                  <a:cubicBezTo>
                    <a:pt x="13114020" y="89408"/>
                    <a:pt x="13036931" y="12700"/>
                    <a:pt x="12941808" y="12700"/>
                  </a:cubicBezTo>
                  <a:lnTo>
                    <a:pt x="184912" y="12700"/>
                  </a:lnTo>
                  <a:lnTo>
                    <a:pt x="184912" y="6350"/>
                  </a:lnTo>
                  <a:lnTo>
                    <a:pt x="184912" y="12700"/>
                  </a:lnTo>
                  <a:cubicBezTo>
                    <a:pt x="89789" y="12700"/>
                    <a:pt x="12700" y="89408"/>
                    <a:pt x="12700" y="184023"/>
                  </a:cubicBezTo>
                  <a:close/>
                </a:path>
              </a:pathLst>
            </a:custGeom>
            <a:solidFill>
              <a:srgbClr val="C5C7D2"/>
            </a:solidFill>
            <a:ln w="12700">
              <a:solidFill>
                <a:srgbClr val="000000"/>
              </a:solidFill>
            </a:ln>
          </p:spPr>
          <p:txBody>
            <a:bodyPr/>
            <a:lstStyle/>
            <a:p>
              <a:endParaRPr lang="en-US"/>
            </a:p>
          </p:txBody>
        </p:sp>
      </p:grpSp>
      <p:grpSp>
        <p:nvGrpSpPr>
          <p:cNvPr id="31" name="Group 31"/>
          <p:cNvGrpSpPr/>
          <p:nvPr/>
        </p:nvGrpSpPr>
        <p:grpSpPr>
          <a:xfrm>
            <a:off x="826481" y="6534970"/>
            <a:ext cx="1255068" cy="1194792"/>
            <a:chOff x="0" y="0"/>
            <a:chExt cx="592137" cy="592138"/>
          </a:xfrm>
        </p:grpSpPr>
        <p:sp>
          <p:nvSpPr>
            <p:cNvPr id="32" name="Freeform 32" descr="preencoded.png"/>
            <p:cNvSpPr/>
            <p:nvPr/>
          </p:nvSpPr>
          <p:spPr>
            <a:xfrm>
              <a:off x="0" y="0"/>
              <a:ext cx="592074" cy="592201"/>
            </a:xfrm>
            <a:custGeom>
              <a:avLst/>
              <a:gdLst/>
              <a:ahLst/>
              <a:cxnLst/>
              <a:rect l="l" t="t" r="r" b="b"/>
              <a:pathLst>
                <a:path w="592074" h="592201">
                  <a:moveTo>
                    <a:pt x="0" y="0"/>
                  </a:moveTo>
                  <a:lnTo>
                    <a:pt x="592074" y="0"/>
                  </a:lnTo>
                  <a:lnTo>
                    <a:pt x="592074" y="592201"/>
                  </a:lnTo>
                  <a:lnTo>
                    <a:pt x="0" y="592201"/>
                  </a:lnTo>
                  <a:lnTo>
                    <a:pt x="0" y="0"/>
                  </a:lnTo>
                  <a:close/>
                </a:path>
              </a:pathLst>
            </a:custGeom>
            <a:blipFill>
              <a:blip r:embed="rId8"/>
              <a:stretch>
                <a:fillRect r="-10" b="10"/>
              </a:stretch>
            </a:blipFill>
          </p:spPr>
          <p:txBody>
            <a:bodyPr/>
            <a:lstStyle/>
            <a:p>
              <a:endParaRPr lang="en-US"/>
            </a:p>
          </p:txBody>
        </p:sp>
      </p:grpSp>
      <p:sp>
        <p:nvSpPr>
          <p:cNvPr id="34" name="TextBox 34"/>
          <p:cNvSpPr txBox="1"/>
          <p:nvPr/>
        </p:nvSpPr>
        <p:spPr>
          <a:xfrm>
            <a:off x="2141414" y="6733304"/>
            <a:ext cx="7167662" cy="287195"/>
          </a:xfrm>
          <a:prstGeom prst="rect">
            <a:avLst/>
          </a:prstGeom>
        </p:spPr>
        <p:txBody>
          <a:bodyPr wrap="square" lIns="0" tIns="0" rIns="0" bIns="0" rtlCol="0" anchor="t">
            <a:spAutoFit/>
          </a:bodyPr>
          <a:lstStyle/>
          <a:p>
            <a:pPr algn="l">
              <a:lnSpc>
                <a:spcPts val="1812"/>
              </a:lnSpc>
            </a:pPr>
            <a:r>
              <a:rPr lang="en-US" sz="3600" b="1" dirty="0">
                <a:solidFill>
                  <a:srgbClr val="3D3E44"/>
                </a:solidFill>
                <a:latin typeface="Montserrat Medium"/>
                <a:ea typeface="Montserrat Medium"/>
                <a:cs typeface="Montserrat Medium"/>
                <a:sym typeface="Montserrat Medium"/>
              </a:rPr>
              <a:t>Optimized Memory Footprint</a:t>
            </a:r>
          </a:p>
        </p:txBody>
      </p:sp>
      <p:sp>
        <p:nvSpPr>
          <p:cNvPr id="35" name="TextBox 35"/>
          <p:cNvSpPr txBox="1"/>
          <p:nvPr/>
        </p:nvSpPr>
        <p:spPr>
          <a:xfrm>
            <a:off x="2156654" y="7102994"/>
            <a:ext cx="8333854" cy="461665"/>
          </a:xfrm>
          <a:prstGeom prst="rect">
            <a:avLst/>
          </a:prstGeom>
        </p:spPr>
        <p:txBody>
          <a:bodyPr wrap="square" lIns="0" tIns="0" rIns="0" bIns="0" rtlCol="0" anchor="t">
            <a:spAutoFit/>
          </a:bodyPr>
          <a:lstStyle/>
          <a:p>
            <a:pPr algn="l">
              <a:lnSpc>
                <a:spcPts val="1812"/>
              </a:lnSpc>
            </a:pPr>
            <a:r>
              <a:rPr lang="en-US" dirty="0">
                <a:solidFill>
                  <a:srgbClr val="3D3E44"/>
                </a:solidFill>
                <a:latin typeface="Inter Light"/>
                <a:ea typeface="Inter Light"/>
                <a:cs typeface="Inter Light"/>
                <a:sym typeface="Inter Light"/>
              </a:rPr>
              <a:t>Operation is maintained within a 15GB GPU memory allocation, achieved through the implementation of mixed-precision training techniques.</a:t>
            </a:r>
          </a:p>
        </p:txBody>
      </p:sp>
      <p:grpSp>
        <p:nvGrpSpPr>
          <p:cNvPr id="36" name="Group 36"/>
          <p:cNvGrpSpPr/>
          <p:nvPr/>
        </p:nvGrpSpPr>
        <p:grpSpPr>
          <a:xfrm>
            <a:off x="847701" y="8021531"/>
            <a:ext cx="9845041" cy="1478281"/>
            <a:chOff x="0" y="-6351"/>
            <a:chExt cx="13126720" cy="1971041"/>
          </a:xfrm>
        </p:grpSpPr>
        <p:sp>
          <p:nvSpPr>
            <p:cNvPr id="37" name="Freeform 37"/>
            <p:cNvSpPr/>
            <p:nvPr/>
          </p:nvSpPr>
          <p:spPr>
            <a:xfrm>
              <a:off x="0" y="-6351"/>
              <a:ext cx="13114019" cy="1951990"/>
            </a:xfrm>
            <a:custGeom>
              <a:avLst/>
              <a:gdLst/>
              <a:ahLst/>
              <a:cxnLst/>
              <a:rect l="l" t="t" r="r" b="b"/>
              <a:pathLst>
                <a:path w="13114020" h="1951990">
                  <a:moveTo>
                    <a:pt x="0" y="177673"/>
                  </a:moveTo>
                  <a:cubicBezTo>
                    <a:pt x="0" y="79502"/>
                    <a:pt x="80010" y="0"/>
                    <a:pt x="178689" y="0"/>
                  </a:cubicBezTo>
                  <a:lnTo>
                    <a:pt x="12935331" y="0"/>
                  </a:lnTo>
                  <a:cubicBezTo>
                    <a:pt x="13034011" y="0"/>
                    <a:pt x="13114020" y="79502"/>
                    <a:pt x="13114020" y="177673"/>
                  </a:cubicBezTo>
                  <a:lnTo>
                    <a:pt x="13114020" y="1774317"/>
                  </a:lnTo>
                  <a:cubicBezTo>
                    <a:pt x="13114020" y="1872488"/>
                    <a:pt x="13034011" y="1951990"/>
                    <a:pt x="12935331" y="1951990"/>
                  </a:cubicBezTo>
                  <a:lnTo>
                    <a:pt x="178689" y="1951990"/>
                  </a:lnTo>
                  <a:cubicBezTo>
                    <a:pt x="80010" y="1951990"/>
                    <a:pt x="0" y="1872488"/>
                    <a:pt x="0" y="1774317"/>
                  </a:cubicBezTo>
                  <a:close/>
                </a:path>
              </a:pathLst>
            </a:custGeom>
            <a:solidFill>
              <a:srgbClr val="EFF0F6"/>
            </a:solidFill>
            <a:ln w="12700">
              <a:solidFill>
                <a:srgbClr val="000000"/>
              </a:solidFill>
            </a:ln>
          </p:spPr>
          <p:txBody>
            <a:bodyPr/>
            <a:lstStyle/>
            <a:p>
              <a:endParaRPr lang="en-US" dirty="0"/>
            </a:p>
          </p:txBody>
        </p:sp>
        <p:sp>
          <p:nvSpPr>
            <p:cNvPr id="38" name="Freeform 38"/>
            <p:cNvSpPr/>
            <p:nvPr/>
          </p:nvSpPr>
          <p:spPr>
            <a:xfrm>
              <a:off x="0" y="0"/>
              <a:ext cx="13126720" cy="1964690"/>
            </a:xfrm>
            <a:custGeom>
              <a:avLst/>
              <a:gdLst/>
              <a:ahLst/>
              <a:cxnLst/>
              <a:rect l="l" t="t" r="r" b="b"/>
              <a:pathLst>
                <a:path w="13126720" h="1964690">
                  <a:moveTo>
                    <a:pt x="0" y="184023"/>
                  </a:moveTo>
                  <a:cubicBezTo>
                    <a:pt x="0" y="82296"/>
                    <a:pt x="82804" y="0"/>
                    <a:pt x="185039" y="0"/>
                  </a:cubicBezTo>
                  <a:lnTo>
                    <a:pt x="12941681" y="0"/>
                  </a:lnTo>
                  <a:lnTo>
                    <a:pt x="12941681" y="6350"/>
                  </a:lnTo>
                  <a:lnTo>
                    <a:pt x="12941681" y="0"/>
                  </a:lnTo>
                  <a:cubicBezTo>
                    <a:pt x="13043790" y="0"/>
                    <a:pt x="13126720" y="82296"/>
                    <a:pt x="13126720" y="184023"/>
                  </a:cubicBezTo>
                  <a:lnTo>
                    <a:pt x="13120370" y="184023"/>
                  </a:lnTo>
                  <a:lnTo>
                    <a:pt x="13126720" y="184023"/>
                  </a:lnTo>
                  <a:lnTo>
                    <a:pt x="13126720" y="1780667"/>
                  </a:lnTo>
                  <a:lnTo>
                    <a:pt x="13120370" y="1780667"/>
                  </a:lnTo>
                  <a:lnTo>
                    <a:pt x="13126720" y="1780667"/>
                  </a:lnTo>
                  <a:cubicBezTo>
                    <a:pt x="13126720" y="1882394"/>
                    <a:pt x="13043917" y="1964690"/>
                    <a:pt x="12941681" y="1964690"/>
                  </a:cubicBezTo>
                  <a:lnTo>
                    <a:pt x="12941681" y="1958340"/>
                  </a:lnTo>
                  <a:lnTo>
                    <a:pt x="12941681" y="1964690"/>
                  </a:lnTo>
                  <a:lnTo>
                    <a:pt x="185039" y="1964690"/>
                  </a:lnTo>
                  <a:lnTo>
                    <a:pt x="185039" y="1958340"/>
                  </a:lnTo>
                  <a:lnTo>
                    <a:pt x="185039" y="1964690"/>
                  </a:lnTo>
                  <a:cubicBezTo>
                    <a:pt x="82804" y="1964690"/>
                    <a:pt x="0" y="1882394"/>
                    <a:pt x="0" y="1780667"/>
                  </a:cubicBezTo>
                  <a:lnTo>
                    <a:pt x="0" y="184023"/>
                  </a:lnTo>
                  <a:lnTo>
                    <a:pt x="6350" y="184023"/>
                  </a:lnTo>
                  <a:lnTo>
                    <a:pt x="0" y="184023"/>
                  </a:lnTo>
                  <a:moveTo>
                    <a:pt x="12700" y="184023"/>
                  </a:moveTo>
                  <a:lnTo>
                    <a:pt x="12700" y="1780667"/>
                  </a:lnTo>
                  <a:lnTo>
                    <a:pt x="6350" y="1780667"/>
                  </a:lnTo>
                  <a:lnTo>
                    <a:pt x="12700" y="1780667"/>
                  </a:lnTo>
                  <a:cubicBezTo>
                    <a:pt x="12700" y="1875282"/>
                    <a:pt x="89789" y="1951990"/>
                    <a:pt x="185039" y="1951990"/>
                  </a:cubicBezTo>
                  <a:lnTo>
                    <a:pt x="12941681" y="1951990"/>
                  </a:lnTo>
                  <a:cubicBezTo>
                    <a:pt x="13036931" y="1951990"/>
                    <a:pt x="13114020" y="1875282"/>
                    <a:pt x="13114020" y="1780667"/>
                  </a:cubicBezTo>
                  <a:lnTo>
                    <a:pt x="13114020" y="184023"/>
                  </a:lnTo>
                  <a:cubicBezTo>
                    <a:pt x="13114020" y="89408"/>
                    <a:pt x="13036931" y="12700"/>
                    <a:pt x="12941681" y="12700"/>
                  </a:cubicBezTo>
                  <a:lnTo>
                    <a:pt x="185039" y="12700"/>
                  </a:lnTo>
                  <a:lnTo>
                    <a:pt x="185039" y="6350"/>
                  </a:lnTo>
                  <a:lnTo>
                    <a:pt x="185039" y="12700"/>
                  </a:lnTo>
                  <a:cubicBezTo>
                    <a:pt x="89789" y="12700"/>
                    <a:pt x="12700" y="89408"/>
                    <a:pt x="12700" y="184023"/>
                  </a:cubicBezTo>
                  <a:close/>
                </a:path>
              </a:pathLst>
            </a:custGeom>
            <a:solidFill>
              <a:srgbClr val="C5C7D2"/>
            </a:solidFill>
            <a:ln w="12700">
              <a:solidFill>
                <a:srgbClr val="000000"/>
              </a:solidFill>
            </a:ln>
          </p:spPr>
          <p:txBody>
            <a:bodyPr/>
            <a:lstStyle/>
            <a:p>
              <a:endParaRPr lang="en-US"/>
            </a:p>
          </p:txBody>
        </p:sp>
      </p:grpSp>
      <p:grpSp>
        <p:nvGrpSpPr>
          <p:cNvPr id="39" name="Group 39"/>
          <p:cNvGrpSpPr/>
          <p:nvPr/>
        </p:nvGrpSpPr>
        <p:grpSpPr>
          <a:xfrm>
            <a:off x="891071" y="8208064"/>
            <a:ext cx="1280823" cy="1191808"/>
            <a:chOff x="0" y="0"/>
            <a:chExt cx="592137" cy="592138"/>
          </a:xfrm>
        </p:grpSpPr>
        <p:sp>
          <p:nvSpPr>
            <p:cNvPr id="40" name="Freeform 40" descr="preencoded.png"/>
            <p:cNvSpPr/>
            <p:nvPr/>
          </p:nvSpPr>
          <p:spPr>
            <a:xfrm>
              <a:off x="0" y="0"/>
              <a:ext cx="592074" cy="592201"/>
            </a:xfrm>
            <a:custGeom>
              <a:avLst/>
              <a:gdLst/>
              <a:ahLst/>
              <a:cxnLst/>
              <a:rect l="l" t="t" r="r" b="b"/>
              <a:pathLst>
                <a:path w="592074" h="592201">
                  <a:moveTo>
                    <a:pt x="0" y="0"/>
                  </a:moveTo>
                  <a:lnTo>
                    <a:pt x="592074" y="0"/>
                  </a:lnTo>
                  <a:lnTo>
                    <a:pt x="592074" y="592201"/>
                  </a:lnTo>
                  <a:lnTo>
                    <a:pt x="0" y="592201"/>
                  </a:lnTo>
                  <a:lnTo>
                    <a:pt x="0" y="0"/>
                  </a:lnTo>
                  <a:close/>
                </a:path>
              </a:pathLst>
            </a:custGeom>
            <a:blipFill>
              <a:blip r:embed="rId9"/>
              <a:stretch>
                <a:fillRect r="-10" b="10"/>
              </a:stretch>
            </a:blipFill>
          </p:spPr>
          <p:txBody>
            <a:bodyPr/>
            <a:lstStyle/>
            <a:p>
              <a:endParaRPr lang="en-US"/>
            </a:p>
          </p:txBody>
        </p:sp>
      </p:grpSp>
      <p:sp>
        <p:nvSpPr>
          <p:cNvPr id="42" name="TextBox 42"/>
          <p:cNvSpPr txBox="1"/>
          <p:nvPr/>
        </p:nvSpPr>
        <p:spPr>
          <a:xfrm>
            <a:off x="2240281" y="8362345"/>
            <a:ext cx="6284267" cy="287195"/>
          </a:xfrm>
          <a:prstGeom prst="rect">
            <a:avLst/>
          </a:prstGeom>
        </p:spPr>
        <p:txBody>
          <a:bodyPr wrap="square" lIns="0" tIns="0" rIns="0" bIns="0" rtlCol="0" anchor="t">
            <a:spAutoFit/>
          </a:bodyPr>
          <a:lstStyle/>
          <a:p>
            <a:pPr algn="l">
              <a:lnSpc>
                <a:spcPts val="1812"/>
              </a:lnSpc>
            </a:pPr>
            <a:r>
              <a:rPr lang="en-US" sz="3600" b="1" dirty="0">
                <a:solidFill>
                  <a:srgbClr val="3D3E44"/>
                </a:solidFill>
                <a:latin typeface="Montserrat Medium"/>
                <a:ea typeface="Montserrat Medium"/>
                <a:cs typeface="Montserrat Medium"/>
                <a:sym typeface="Montserrat Medium"/>
              </a:rPr>
              <a:t>Streamlined Deployment</a:t>
            </a:r>
          </a:p>
        </p:txBody>
      </p:sp>
      <p:sp>
        <p:nvSpPr>
          <p:cNvPr id="43" name="TextBox 43"/>
          <p:cNvSpPr txBox="1"/>
          <p:nvPr/>
        </p:nvSpPr>
        <p:spPr>
          <a:xfrm>
            <a:off x="2230560" y="8742408"/>
            <a:ext cx="8393853" cy="461665"/>
          </a:xfrm>
          <a:prstGeom prst="rect">
            <a:avLst/>
          </a:prstGeom>
        </p:spPr>
        <p:txBody>
          <a:bodyPr wrap="square" lIns="0" tIns="0" rIns="0" bIns="0" rtlCol="0" anchor="t">
            <a:spAutoFit/>
          </a:bodyPr>
          <a:lstStyle/>
          <a:p>
            <a:pPr algn="l">
              <a:lnSpc>
                <a:spcPts val="1812"/>
              </a:lnSpc>
            </a:pPr>
            <a:r>
              <a:rPr lang="en-US" dirty="0">
                <a:solidFill>
                  <a:srgbClr val="3D3E44"/>
                </a:solidFill>
                <a:latin typeface="Inter Light"/>
                <a:ea typeface="Inter Light"/>
                <a:cs typeface="Inter Light"/>
                <a:sym typeface="Inter Light"/>
              </a:rPr>
              <a:t>The application is executed entirely within a web browser environment, thus requiring no local software installation.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TextBox 6"/>
          <p:cNvSpPr txBox="1"/>
          <p:nvPr/>
        </p:nvSpPr>
        <p:spPr>
          <a:xfrm>
            <a:off x="917524" y="711399"/>
            <a:ext cx="9598075" cy="538609"/>
          </a:xfrm>
          <a:prstGeom prst="rect">
            <a:avLst/>
          </a:prstGeom>
        </p:spPr>
        <p:txBody>
          <a:bodyPr wrap="square" lIns="0" tIns="0" rIns="0" bIns="0" rtlCol="0" anchor="t">
            <a:spAutoFit/>
          </a:bodyPr>
          <a:lstStyle/>
          <a:p>
            <a:pPr algn="l">
              <a:lnSpc>
                <a:spcPts val="4187"/>
              </a:lnSpc>
            </a:pPr>
            <a:r>
              <a:rPr lang="en-US" sz="4000" b="1" dirty="0">
                <a:solidFill>
                  <a:srgbClr val="74767D"/>
                </a:solidFill>
                <a:latin typeface="Montserrat Medium"/>
                <a:ea typeface="Montserrat Medium"/>
                <a:cs typeface="Montserrat Medium"/>
                <a:sym typeface="Montserrat Medium"/>
              </a:rPr>
              <a:t>Efficiency Over Accuracy Trade-off</a:t>
            </a:r>
          </a:p>
        </p:txBody>
      </p:sp>
      <p:sp>
        <p:nvSpPr>
          <p:cNvPr id="7" name="TextBox 7"/>
          <p:cNvSpPr txBox="1"/>
          <p:nvPr/>
        </p:nvSpPr>
        <p:spPr>
          <a:xfrm>
            <a:off x="917525" y="1537097"/>
            <a:ext cx="16452949" cy="538609"/>
          </a:xfrm>
          <a:prstGeom prst="rect">
            <a:avLst/>
          </a:prstGeom>
        </p:spPr>
        <p:txBody>
          <a:bodyPr lIns="0" tIns="0" rIns="0" bIns="0" rtlCol="0" anchor="t">
            <a:spAutoFit/>
          </a:bodyPr>
          <a:lstStyle/>
          <a:p>
            <a:pPr algn="l">
              <a:lnSpc>
                <a:spcPts val="2125"/>
              </a:lnSpc>
            </a:pPr>
            <a:r>
              <a:rPr lang="en-US" dirty="0">
                <a:solidFill>
                  <a:srgbClr val="3D3E44"/>
                </a:solidFill>
                <a:latin typeface="Inter Light"/>
                <a:ea typeface="Inter Light"/>
                <a:cs typeface="Inter Light"/>
                <a:sym typeface="Inter Light"/>
              </a:rPr>
              <a:t>This project explicitly prioritizes practical deployment efficiency, diverging from the conventional academic pursuit of marginal accuracy gains at significant computational cost.</a:t>
            </a:r>
          </a:p>
        </p:txBody>
      </p:sp>
      <p:sp>
        <p:nvSpPr>
          <p:cNvPr id="8" name="TextBox 8"/>
          <p:cNvSpPr txBox="1"/>
          <p:nvPr/>
        </p:nvSpPr>
        <p:spPr>
          <a:xfrm>
            <a:off x="917525" y="2219474"/>
            <a:ext cx="4873675" cy="290721"/>
          </a:xfrm>
          <a:prstGeom prst="rect">
            <a:avLst/>
          </a:prstGeom>
        </p:spPr>
        <p:txBody>
          <a:bodyPr wrap="square" lIns="0" tIns="0" rIns="0" bIns="0" rtlCol="0" anchor="t">
            <a:spAutoFit/>
          </a:bodyPr>
          <a:lstStyle/>
          <a:p>
            <a:pPr algn="l">
              <a:lnSpc>
                <a:spcPts val="2062"/>
              </a:lnSpc>
            </a:pPr>
            <a:r>
              <a:rPr lang="en-US" sz="2800" b="1" dirty="0">
                <a:solidFill>
                  <a:srgbClr val="74767D"/>
                </a:solidFill>
                <a:latin typeface="Montserrat Medium"/>
                <a:ea typeface="Montserrat Medium"/>
                <a:cs typeface="Montserrat Medium"/>
                <a:sym typeface="Montserrat Medium"/>
              </a:rPr>
              <a:t>Lightweight Architecture</a:t>
            </a:r>
          </a:p>
        </p:txBody>
      </p:sp>
      <p:sp>
        <p:nvSpPr>
          <p:cNvPr id="9" name="TextBox 9"/>
          <p:cNvSpPr txBox="1"/>
          <p:nvPr/>
        </p:nvSpPr>
        <p:spPr>
          <a:xfrm>
            <a:off x="917525" y="2608361"/>
            <a:ext cx="8018710" cy="807913"/>
          </a:xfrm>
          <a:prstGeom prst="rect">
            <a:avLst/>
          </a:prstGeom>
        </p:spPr>
        <p:txBody>
          <a:bodyPr lIns="0" tIns="0" rIns="0" bIns="0" rtlCol="0" anchor="t">
            <a:spAutoFit/>
          </a:bodyPr>
          <a:lstStyle/>
          <a:p>
            <a:pPr marL="197941" lvl="1" indent="-98971" algn="l">
              <a:lnSpc>
                <a:spcPts val="2125"/>
              </a:lnSpc>
              <a:buFont typeface="Arial"/>
              <a:buChar char="•"/>
            </a:pPr>
            <a:r>
              <a:rPr lang="en-US" b="1" dirty="0">
                <a:solidFill>
                  <a:srgbClr val="3D3E44"/>
                </a:solidFill>
                <a:latin typeface="Inter Bold"/>
                <a:ea typeface="Inter Bold"/>
                <a:cs typeface="Inter Bold"/>
                <a:sym typeface="Inter Bold"/>
              </a:rPr>
              <a:t>MobileNetV3-Small</a:t>
            </a:r>
            <a:r>
              <a:rPr lang="en-US" dirty="0">
                <a:solidFill>
                  <a:srgbClr val="3D3E44"/>
                </a:solidFill>
                <a:latin typeface="Inter Light"/>
                <a:ea typeface="Inter Light"/>
                <a:cs typeface="Inter Light"/>
                <a:sym typeface="Inter Light"/>
              </a:rPr>
              <a:t> (~7.1M parameters) is utilized, in contrast to more computationally intensive models such as ResNet-34 (21M) or ResNet-50 (25M).</a:t>
            </a:r>
          </a:p>
        </p:txBody>
      </p:sp>
      <p:sp>
        <p:nvSpPr>
          <p:cNvPr id="10" name="TextBox 10"/>
          <p:cNvSpPr txBox="1"/>
          <p:nvPr/>
        </p:nvSpPr>
        <p:spPr>
          <a:xfrm>
            <a:off x="917525" y="3478151"/>
            <a:ext cx="8018710" cy="269304"/>
          </a:xfrm>
          <a:prstGeom prst="rect">
            <a:avLst/>
          </a:prstGeom>
        </p:spPr>
        <p:txBody>
          <a:bodyPr lIns="0" tIns="0" rIns="0" bIns="0" rtlCol="0" anchor="t">
            <a:spAutoFit/>
          </a:bodyPr>
          <a:lstStyle/>
          <a:p>
            <a:pPr marL="197941" lvl="1" indent="-98971" algn="l">
              <a:lnSpc>
                <a:spcPts val="2125"/>
              </a:lnSpc>
              <a:buFont typeface="Arial"/>
              <a:buChar char="•"/>
            </a:pPr>
            <a:r>
              <a:rPr lang="en-US" dirty="0">
                <a:solidFill>
                  <a:srgbClr val="3D3E44"/>
                </a:solidFill>
                <a:latin typeface="Inter Light"/>
                <a:ea typeface="Inter Light"/>
                <a:cs typeface="Inter Light"/>
                <a:sym typeface="Inter Light"/>
              </a:rPr>
              <a:t>Inference is achieved at </a:t>
            </a:r>
            <a:r>
              <a:rPr lang="en-US" b="1" dirty="0">
                <a:solidFill>
                  <a:srgbClr val="3D3E44"/>
                </a:solidFill>
                <a:latin typeface="Inter Bold"/>
                <a:ea typeface="Inter Bold"/>
                <a:cs typeface="Inter Bold"/>
                <a:sym typeface="Inter Bold"/>
              </a:rPr>
              <a:t>twice the speed</a:t>
            </a:r>
            <a:r>
              <a:rPr lang="en-US" dirty="0">
                <a:solidFill>
                  <a:srgbClr val="3D3E44"/>
                </a:solidFill>
                <a:latin typeface="Inter Light"/>
                <a:ea typeface="Inter Light"/>
                <a:cs typeface="Inter Light"/>
                <a:sym typeface="Inter Light"/>
              </a:rPr>
              <a:t> of standard approaches.</a:t>
            </a:r>
          </a:p>
        </p:txBody>
      </p:sp>
      <p:sp>
        <p:nvSpPr>
          <p:cNvPr id="11" name="TextBox 11"/>
          <p:cNvSpPr txBox="1"/>
          <p:nvPr/>
        </p:nvSpPr>
        <p:spPr>
          <a:xfrm>
            <a:off x="917525" y="3866392"/>
            <a:ext cx="8018710" cy="538609"/>
          </a:xfrm>
          <a:prstGeom prst="rect">
            <a:avLst/>
          </a:prstGeom>
        </p:spPr>
        <p:txBody>
          <a:bodyPr lIns="0" tIns="0" rIns="0" bIns="0" rtlCol="0" anchor="t">
            <a:spAutoFit/>
          </a:bodyPr>
          <a:lstStyle/>
          <a:p>
            <a:pPr marL="197941" lvl="1" indent="-98971" algn="l">
              <a:lnSpc>
                <a:spcPts val="2125"/>
              </a:lnSpc>
              <a:buFont typeface="Arial"/>
              <a:buChar char="•"/>
            </a:pPr>
            <a:r>
              <a:rPr lang="en-US" dirty="0">
                <a:solidFill>
                  <a:srgbClr val="3D3E44"/>
                </a:solidFill>
                <a:latin typeface="Inter Light"/>
                <a:ea typeface="Inter Light"/>
                <a:cs typeface="Inter Light"/>
                <a:sym typeface="Inter Light"/>
              </a:rPr>
              <a:t>A straightforward concatenation fusion strategy is employed, obviating the need for intricate attention mechanisms.</a:t>
            </a:r>
          </a:p>
        </p:txBody>
      </p:sp>
      <p:grpSp>
        <p:nvGrpSpPr>
          <p:cNvPr id="12" name="Group 12"/>
          <p:cNvGrpSpPr/>
          <p:nvPr/>
        </p:nvGrpSpPr>
        <p:grpSpPr>
          <a:xfrm>
            <a:off x="2415927" y="4861754"/>
            <a:ext cx="4529435" cy="4712940"/>
            <a:chOff x="0" y="0"/>
            <a:chExt cx="6949480" cy="6949480"/>
          </a:xfrm>
        </p:grpSpPr>
        <p:sp>
          <p:nvSpPr>
            <p:cNvPr id="13" name="Freeform 13" descr="preencoded.png"/>
            <p:cNvSpPr/>
            <p:nvPr/>
          </p:nvSpPr>
          <p:spPr>
            <a:xfrm>
              <a:off x="0" y="0"/>
              <a:ext cx="6949440" cy="6949440"/>
            </a:xfrm>
            <a:custGeom>
              <a:avLst/>
              <a:gdLst/>
              <a:ahLst/>
              <a:cxnLst/>
              <a:rect l="l" t="t" r="r" b="b"/>
              <a:pathLst>
                <a:path w="6949440" h="6949440">
                  <a:moveTo>
                    <a:pt x="0" y="0"/>
                  </a:moveTo>
                  <a:lnTo>
                    <a:pt x="6949440" y="0"/>
                  </a:lnTo>
                  <a:lnTo>
                    <a:pt x="6949440" y="6949440"/>
                  </a:lnTo>
                  <a:lnTo>
                    <a:pt x="0" y="6949440"/>
                  </a:lnTo>
                  <a:lnTo>
                    <a:pt x="0" y="0"/>
                  </a:lnTo>
                  <a:close/>
                </a:path>
              </a:pathLst>
            </a:custGeom>
            <a:blipFill>
              <a:blip r:embed="rId3"/>
              <a:stretch>
                <a:fillRect/>
              </a:stretch>
            </a:blipFill>
          </p:spPr>
          <p:txBody>
            <a:bodyPr/>
            <a:lstStyle/>
            <a:p>
              <a:endParaRPr lang="en-US"/>
            </a:p>
          </p:txBody>
        </p:sp>
      </p:grpSp>
      <p:sp>
        <p:nvSpPr>
          <p:cNvPr id="14" name="TextBox 14"/>
          <p:cNvSpPr txBox="1"/>
          <p:nvPr/>
        </p:nvSpPr>
        <p:spPr>
          <a:xfrm>
            <a:off x="9361289" y="2219474"/>
            <a:ext cx="4873675" cy="290721"/>
          </a:xfrm>
          <a:prstGeom prst="rect">
            <a:avLst/>
          </a:prstGeom>
        </p:spPr>
        <p:txBody>
          <a:bodyPr wrap="square" lIns="0" tIns="0" rIns="0" bIns="0" rtlCol="0" anchor="t">
            <a:spAutoFit/>
          </a:bodyPr>
          <a:lstStyle/>
          <a:p>
            <a:pPr algn="l">
              <a:lnSpc>
                <a:spcPts val="2062"/>
              </a:lnSpc>
            </a:pPr>
            <a:r>
              <a:rPr lang="en-US" sz="2800" b="1" dirty="0">
                <a:solidFill>
                  <a:srgbClr val="74767D"/>
                </a:solidFill>
                <a:latin typeface="Montserrat Medium"/>
                <a:ea typeface="Montserrat Medium"/>
                <a:cs typeface="Montserrat Medium"/>
                <a:sym typeface="Montserrat Medium"/>
              </a:rPr>
              <a:t>Minimal Data Philosophy</a:t>
            </a:r>
          </a:p>
        </p:txBody>
      </p:sp>
      <p:sp>
        <p:nvSpPr>
          <p:cNvPr id="15" name="TextBox 15"/>
          <p:cNvSpPr txBox="1"/>
          <p:nvPr/>
        </p:nvSpPr>
        <p:spPr>
          <a:xfrm>
            <a:off x="9361289" y="2608361"/>
            <a:ext cx="8018710" cy="538609"/>
          </a:xfrm>
          <a:prstGeom prst="rect">
            <a:avLst/>
          </a:prstGeom>
        </p:spPr>
        <p:txBody>
          <a:bodyPr lIns="0" tIns="0" rIns="0" bIns="0" rtlCol="0" anchor="t">
            <a:spAutoFit/>
          </a:bodyPr>
          <a:lstStyle/>
          <a:p>
            <a:pPr marL="197941" lvl="1" indent="-98971" algn="l">
              <a:lnSpc>
                <a:spcPts val="2125"/>
              </a:lnSpc>
              <a:buFont typeface="Arial"/>
              <a:buChar char="•"/>
            </a:pPr>
            <a:r>
              <a:rPr lang="en-US" dirty="0">
                <a:solidFill>
                  <a:srgbClr val="3D3E44"/>
                </a:solidFill>
                <a:latin typeface="Inter Light"/>
                <a:ea typeface="Inter Light"/>
                <a:cs typeface="Inter Light"/>
                <a:sym typeface="Inter Light"/>
              </a:rPr>
              <a:t>Only </a:t>
            </a:r>
            <a:r>
              <a:rPr lang="en-US" b="1" dirty="0">
                <a:solidFill>
                  <a:srgbClr val="3D3E44"/>
                </a:solidFill>
                <a:latin typeface="Inter Bold"/>
                <a:ea typeface="Inter Bold"/>
                <a:cs typeface="Inter Bold"/>
                <a:sym typeface="Inter Bold"/>
              </a:rPr>
              <a:t>10% of the KAIST set00 dataset</a:t>
            </a:r>
            <a:r>
              <a:rPr lang="en-US" dirty="0">
                <a:solidFill>
                  <a:srgbClr val="3D3E44"/>
                </a:solidFill>
                <a:latin typeface="Inter Light"/>
                <a:ea typeface="Inter Light"/>
                <a:cs typeface="Inter Light"/>
                <a:sym typeface="Inter Light"/>
              </a:rPr>
              <a:t> (17.5K images) is utilized for training, yet it yields meaningful results.</a:t>
            </a:r>
          </a:p>
        </p:txBody>
      </p:sp>
      <p:sp>
        <p:nvSpPr>
          <p:cNvPr id="16" name="TextBox 16"/>
          <p:cNvSpPr txBox="1"/>
          <p:nvPr/>
        </p:nvSpPr>
        <p:spPr>
          <a:xfrm>
            <a:off x="9361289" y="3213199"/>
            <a:ext cx="8018710" cy="538609"/>
          </a:xfrm>
          <a:prstGeom prst="rect">
            <a:avLst/>
          </a:prstGeom>
        </p:spPr>
        <p:txBody>
          <a:bodyPr lIns="0" tIns="0" rIns="0" bIns="0" rtlCol="0" anchor="t">
            <a:spAutoFit/>
          </a:bodyPr>
          <a:lstStyle/>
          <a:p>
            <a:pPr marL="197941" lvl="1" indent="-98971" algn="l">
              <a:lnSpc>
                <a:spcPts val="2125"/>
              </a:lnSpc>
              <a:buFont typeface="Arial"/>
              <a:buChar char="•"/>
            </a:pPr>
            <a:r>
              <a:rPr lang="en-US" dirty="0">
                <a:solidFill>
                  <a:srgbClr val="3D3E44"/>
                </a:solidFill>
                <a:latin typeface="Inter Light"/>
                <a:ea typeface="Inter Light"/>
                <a:cs typeface="Inter Light"/>
                <a:sym typeface="Inter Light"/>
              </a:rPr>
              <a:t>This approach demonstrates robust data efficiency and achieves satisfactory convergence with a restricted sample size.</a:t>
            </a:r>
          </a:p>
        </p:txBody>
      </p:sp>
      <p:sp>
        <p:nvSpPr>
          <p:cNvPr id="17" name="TextBox 17"/>
          <p:cNvSpPr txBox="1"/>
          <p:nvPr/>
        </p:nvSpPr>
        <p:spPr>
          <a:xfrm>
            <a:off x="9361289" y="3818036"/>
            <a:ext cx="8018710" cy="538609"/>
          </a:xfrm>
          <a:prstGeom prst="rect">
            <a:avLst/>
          </a:prstGeom>
        </p:spPr>
        <p:txBody>
          <a:bodyPr lIns="0" tIns="0" rIns="0" bIns="0" rtlCol="0" anchor="t">
            <a:spAutoFit/>
          </a:bodyPr>
          <a:lstStyle/>
          <a:p>
            <a:pPr marL="197941" lvl="1" indent="-98971" algn="l">
              <a:lnSpc>
                <a:spcPts val="2125"/>
              </a:lnSpc>
              <a:buFont typeface="Arial"/>
              <a:buChar char="•"/>
            </a:pPr>
            <a:r>
              <a:rPr lang="en-US" dirty="0">
                <a:solidFill>
                  <a:srgbClr val="3D3E44"/>
                </a:solidFill>
                <a:latin typeface="Inter Light"/>
                <a:ea typeface="Inter Light"/>
                <a:cs typeface="Inter Light"/>
                <a:sym typeface="Inter Light"/>
              </a:rPr>
              <a:t>Expedited experimentation and iterative development are facilitated, thereby increasing accessibility for students and researchers.</a:t>
            </a:r>
          </a:p>
        </p:txBody>
      </p:sp>
      <p:grpSp>
        <p:nvGrpSpPr>
          <p:cNvPr id="18" name="Group 18"/>
          <p:cNvGrpSpPr/>
          <p:nvPr/>
        </p:nvGrpSpPr>
        <p:grpSpPr>
          <a:xfrm>
            <a:off x="10972800" y="4861754"/>
            <a:ext cx="4286399" cy="4712913"/>
            <a:chOff x="0" y="0"/>
            <a:chExt cx="6949480" cy="6949480"/>
          </a:xfrm>
        </p:grpSpPr>
        <p:sp>
          <p:nvSpPr>
            <p:cNvPr id="19" name="Freeform 19" descr="preencoded.png"/>
            <p:cNvSpPr/>
            <p:nvPr/>
          </p:nvSpPr>
          <p:spPr>
            <a:xfrm>
              <a:off x="0" y="0"/>
              <a:ext cx="6949440" cy="6949440"/>
            </a:xfrm>
            <a:custGeom>
              <a:avLst/>
              <a:gdLst/>
              <a:ahLst/>
              <a:cxnLst/>
              <a:rect l="l" t="t" r="r" b="b"/>
              <a:pathLst>
                <a:path w="6949440" h="6949440">
                  <a:moveTo>
                    <a:pt x="0" y="0"/>
                  </a:moveTo>
                  <a:lnTo>
                    <a:pt x="6949440" y="0"/>
                  </a:lnTo>
                  <a:lnTo>
                    <a:pt x="6949440" y="6949440"/>
                  </a:lnTo>
                  <a:lnTo>
                    <a:pt x="0" y="6949440"/>
                  </a:lnTo>
                  <a:lnTo>
                    <a:pt x="0" y="0"/>
                  </a:lnTo>
                  <a:close/>
                </a:path>
              </a:pathLst>
            </a:custGeom>
            <a:blipFill>
              <a:blip r:embed="rId4"/>
              <a:stretch>
                <a:fillRect/>
              </a:stretch>
            </a:blipFill>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grpSp>
        <p:nvGrpSpPr>
          <p:cNvPr id="6" name="Group 6"/>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txBody>
            <a:bodyPr/>
            <a:lstStyle/>
            <a:p>
              <a:endParaRPr lang="en-US"/>
            </a:p>
          </p:txBody>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txBody>
            <a:bodyPr/>
            <a:lstStyle/>
            <a:p>
              <a:endParaRPr lang="en-US"/>
            </a:p>
          </p:txBody>
        </p:sp>
      </p:grpSp>
      <p:sp>
        <p:nvSpPr>
          <p:cNvPr id="10" name="TextBox 10"/>
          <p:cNvSpPr txBox="1"/>
          <p:nvPr/>
        </p:nvSpPr>
        <p:spPr>
          <a:xfrm>
            <a:off x="992238" y="1222921"/>
            <a:ext cx="9445526" cy="1151930"/>
          </a:xfrm>
          <a:prstGeom prst="rect">
            <a:avLst/>
          </a:prstGeom>
        </p:spPr>
        <p:txBody>
          <a:bodyPr lIns="0" tIns="0" rIns="0" bIns="0" rtlCol="0" anchor="t">
            <a:spAutoFit/>
          </a:bodyPr>
          <a:lstStyle/>
          <a:p>
            <a:pPr algn="l">
              <a:lnSpc>
                <a:spcPts val="4499"/>
              </a:lnSpc>
            </a:pPr>
            <a:r>
              <a:rPr lang="en-US" sz="4000" b="1" dirty="0">
                <a:solidFill>
                  <a:srgbClr val="74767D"/>
                </a:solidFill>
                <a:latin typeface="Montserrat Medium"/>
                <a:ea typeface="Montserrat Medium"/>
                <a:cs typeface="Montserrat Medium"/>
                <a:sym typeface="Montserrat Medium"/>
              </a:rPr>
              <a:t>Simplified Fusion and Resource Optimization</a:t>
            </a:r>
          </a:p>
        </p:txBody>
      </p:sp>
      <p:sp>
        <p:nvSpPr>
          <p:cNvPr id="11" name="TextBox 11"/>
          <p:cNvSpPr txBox="1"/>
          <p:nvPr/>
        </p:nvSpPr>
        <p:spPr>
          <a:xfrm>
            <a:off x="992238" y="2584549"/>
            <a:ext cx="9445526" cy="589905"/>
          </a:xfrm>
          <a:prstGeom prst="rect">
            <a:avLst/>
          </a:prstGeom>
        </p:spPr>
        <p:txBody>
          <a:bodyPr lIns="0" tIns="0" rIns="0" bIns="0" rtlCol="0" anchor="t">
            <a:spAutoFit/>
          </a:bodyPr>
          <a:lstStyle/>
          <a:p>
            <a:pPr algn="l">
              <a:lnSpc>
                <a:spcPts val="2312"/>
              </a:lnSpc>
            </a:pPr>
            <a:r>
              <a:rPr lang="en-US" sz="2000" dirty="0">
                <a:solidFill>
                  <a:srgbClr val="3D3E44"/>
                </a:solidFill>
                <a:latin typeface="Inter Light"/>
                <a:ea typeface="Inter Light"/>
                <a:cs typeface="Inter Light"/>
                <a:sym typeface="Inter Light"/>
              </a:rPr>
              <a:t>It is demonstrated that effective multimodal fusion does not invariably necessitate intricate designs, when coupled with stringent resource management.</a:t>
            </a:r>
          </a:p>
        </p:txBody>
      </p:sp>
      <p:grpSp>
        <p:nvGrpSpPr>
          <p:cNvPr id="12" name="Group 12"/>
          <p:cNvGrpSpPr/>
          <p:nvPr/>
        </p:nvGrpSpPr>
        <p:grpSpPr>
          <a:xfrm>
            <a:off x="987475" y="3443139"/>
            <a:ext cx="746671" cy="1955155"/>
            <a:chOff x="0" y="0"/>
            <a:chExt cx="995562" cy="2606873"/>
          </a:xfrm>
        </p:grpSpPr>
        <p:sp>
          <p:nvSpPr>
            <p:cNvPr id="13" name="Freeform 13"/>
            <p:cNvSpPr/>
            <p:nvPr/>
          </p:nvSpPr>
          <p:spPr>
            <a:xfrm>
              <a:off x="6350" y="6350"/>
              <a:ext cx="982980" cy="2594102"/>
            </a:xfrm>
            <a:custGeom>
              <a:avLst/>
              <a:gdLst/>
              <a:ahLst/>
              <a:cxnLst/>
              <a:rect l="l" t="t" r="r" b="b"/>
              <a:pathLst>
                <a:path w="982980" h="2594102">
                  <a:moveTo>
                    <a:pt x="0" y="495300"/>
                  </a:moveTo>
                  <a:cubicBezTo>
                    <a:pt x="0" y="221742"/>
                    <a:pt x="219964" y="0"/>
                    <a:pt x="491490" y="0"/>
                  </a:cubicBezTo>
                  <a:cubicBezTo>
                    <a:pt x="763016" y="0"/>
                    <a:pt x="982980" y="221742"/>
                    <a:pt x="982980" y="495300"/>
                  </a:cubicBezTo>
                  <a:lnTo>
                    <a:pt x="982980" y="2098802"/>
                  </a:lnTo>
                  <a:cubicBezTo>
                    <a:pt x="982980" y="2372360"/>
                    <a:pt x="763016" y="2594102"/>
                    <a:pt x="491490" y="2594102"/>
                  </a:cubicBezTo>
                  <a:cubicBezTo>
                    <a:pt x="219964" y="2594102"/>
                    <a:pt x="0" y="2372360"/>
                    <a:pt x="0" y="2098802"/>
                  </a:cubicBezTo>
                  <a:close/>
                </a:path>
              </a:pathLst>
            </a:custGeom>
            <a:solidFill>
              <a:srgbClr val="EFF0F6"/>
            </a:solidFill>
            <a:ln w="12700">
              <a:solidFill>
                <a:srgbClr val="000000"/>
              </a:solidFill>
            </a:ln>
          </p:spPr>
          <p:txBody>
            <a:bodyPr/>
            <a:lstStyle/>
            <a:p>
              <a:endParaRPr lang="en-US"/>
            </a:p>
          </p:txBody>
        </p:sp>
        <p:sp>
          <p:nvSpPr>
            <p:cNvPr id="14" name="Freeform 14"/>
            <p:cNvSpPr/>
            <p:nvPr/>
          </p:nvSpPr>
          <p:spPr>
            <a:xfrm>
              <a:off x="0" y="0"/>
              <a:ext cx="995680" cy="2606802"/>
            </a:xfrm>
            <a:custGeom>
              <a:avLst/>
              <a:gdLst/>
              <a:ahLst/>
              <a:cxnLst/>
              <a:rect l="l" t="t" r="r" b="b"/>
              <a:pathLst>
                <a:path w="995680" h="2606802">
                  <a:moveTo>
                    <a:pt x="0" y="501650"/>
                  </a:moveTo>
                  <a:cubicBezTo>
                    <a:pt x="0" y="224663"/>
                    <a:pt x="222758" y="0"/>
                    <a:pt x="497840" y="0"/>
                  </a:cubicBezTo>
                  <a:cubicBezTo>
                    <a:pt x="498475" y="0"/>
                    <a:pt x="499110" y="127"/>
                    <a:pt x="499745" y="254"/>
                  </a:cubicBezTo>
                  <a:lnTo>
                    <a:pt x="497840" y="6350"/>
                  </a:lnTo>
                  <a:lnTo>
                    <a:pt x="497840" y="0"/>
                  </a:lnTo>
                  <a:cubicBezTo>
                    <a:pt x="772795" y="0"/>
                    <a:pt x="995680" y="224663"/>
                    <a:pt x="995680" y="501650"/>
                  </a:cubicBezTo>
                  <a:lnTo>
                    <a:pt x="995680" y="2105152"/>
                  </a:lnTo>
                  <a:lnTo>
                    <a:pt x="989330" y="2105152"/>
                  </a:lnTo>
                  <a:lnTo>
                    <a:pt x="995680" y="2105152"/>
                  </a:lnTo>
                  <a:cubicBezTo>
                    <a:pt x="995680" y="2382139"/>
                    <a:pt x="772922" y="2606802"/>
                    <a:pt x="497840" y="2606802"/>
                  </a:cubicBezTo>
                  <a:lnTo>
                    <a:pt x="497840" y="2600452"/>
                  </a:lnTo>
                  <a:lnTo>
                    <a:pt x="497840" y="2606802"/>
                  </a:lnTo>
                  <a:cubicBezTo>
                    <a:pt x="222885" y="2606802"/>
                    <a:pt x="0" y="2382139"/>
                    <a:pt x="0" y="2105152"/>
                  </a:cubicBezTo>
                  <a:lnTo>
                    <a:pt x="0" y="501650"/>
                  </a:lnTo>
                  <a:lnTo>
                    <a:pt x="6350" y="501650"/>
                  </a:lnTo>
                  <a:lnTo>
                    <a:pt x="0" y="501650"/>
                  </a:lnTo>
                  <a:moveTo>
                    <a:pt x="12700" y="501650"/>
                  </a:moveTo>
                  <a:lnTo>
                    <a:pt x="12700" y="2105152"/>
                  </a:lnTo>
                  <a:lnTo>
                    <a:pt x="6350" y="2105152"/>
                  </a:lnTo>
                  <a:lnTo>
                    <a:pt x="12700" y="2105152"/>
                  </a:lnTo>
                  <a:cubicBezTo>
                    <a:pt x="12700" y="2375281"/>
                    <a:pt x="229870" y="2594102"/>
                    <a:pt x="497840" y="2594102"/>
                  </a:cubicBezTo>
                  <a:cubicBezTo>
                    <a:pt x="765810" y="2594102"/>
                    <a:pt x="982980" y="2375154"/>
                    <a:pt x="982980" y="2105152"/>
                  </a:cubicBezTo>
                  <a:lnTo>
                    <a:pt x="982980" y="501650"/>
                  </a:lnTo>
                  <a:lnTo>
                    <a:pt x="989330" y="501650"/>
                  </a:lnTo>
                  <a:lnTo>
                    <a:pt x="982980" y="501650"/>
                  </a:lnTo>
                  <a:cubicBezTo>
                    <a:pt x="982853" y="231648"/>
                    <a:pt x="765683" y="12700"/>
                    <a:pt x="497840" y="12700"/>
                  </a:cubicBezTo>
                  <a:cubicBezTo>
                    <a:pt x="497205" y="12700"/>
                    <a:pt x="496570" y="12573"/>
                    <a:pt x="495935" y="12446"/>
                  </a:cubicBezTo>
                  <a:lnTo>
                    <a:pt x="497840" y="6350"/>
                  </a:lnTo>
                  <a:lnTo>
                    <a:pt x="497840" y="12700"/>
                  </a:lnTo>
                  <a:cubicBezTo>
                    <a:pt x="229870" y="12700"/>
                    <a:pt x="12700" y="231648"/>
                    <a:pt x="12700" y="501650"/>
                  </a:cubicBezTo>
                  <a:close/>
                </a:path>
              </a:pathLst>
            </a:custGeom>
            <a:solidFill>
              <a:srgbClr val="C5C7D2"/>
            </a:solidFill>
            <a:ln w="12700">
              <a:solidFill>
                <a:srgbClr val="000000"/>
              </a:solidFill>
            </a:ln>
          </p:spPr>
          <p:txBody>
            <a:bodyPr/>
            <a:lstStyle/>
            <a:p>
              <a:endParaRPr lang="en-US"/>
            </a:p>
          </p:txBody>
        </p:sp>
      </p:grpSp>
      <p:sp>
        <p:nvSpPr>
          <p:cNvPr id="15" name="Freeform 15" descr="preencoded.png"/>
          <p:cNvSpPr/>
          <p:nvPr/>
        </p:nvSpPr>
        <p:spPr>
          <a:xfrm>
            <a:off x="1222622" y="4282529"/>
            <a:ext cx="276374" cy="276374"/>
          </a:xfrm>
          <a:custGeom>
            <a:avLst/>
            <a:gdLst/>
            <a:ahLst/>
            <a:cxnLst/>
            <a:rect l="l" t="t" r="r" b="b"/>
            <a:pathLst>
              <a:path w="276374" h="276374">
                <a:moveTo>
                  <a:pt x="0" y="0"/>
                </a:moveTo>
                <a:lnTo>
                  <a:pt x="276374" y="0"/>
                </a:lnTo>
                <a:lnTo>
                  <a:pt x="276374" y="276373"/>
                </a:lnTo>
                <a:lnTo>
                  <a:pt x="0" y="276373"/>
                </a:lnTo>
                <a:lnTo>
                  <a:pt x="0" y="0"/>
                </a:lnTo>
                <a:close/>
              </a:path>
            </a:pathLst>
          </a:custGeom>
          <a:blipFill>
            <a:blip r:embed="rId6">
              <a:extLst>
                <a:ext uri="{96DAC541-7B7A-43D3-8B79-37D633B846F1}">
                  <asvg:svgBlip xmlns:asvg="http://schemas.microsoft.com/office/drawing/2016/SVG/main" r:embed="rId7"/>
                </a:ext>
              </a:extLst>
            </a:blip>
            <a:stretch>
              <a:fillRect l="-8333" r="-8333"/>
            </a:stretch>
          </a:blipFill>
        </p:spPr>
        <p:txBody>
          <a:bodyPr/>
          <a:lstStyle/>
          <a:p>
            <a:endParaRPr lang="en-US"/>
          </a:p>
        </p:txBody>
      </p:sp>
      <p:sp>
        <p:nvSpPr>
          <p:cNvPr id="16" name="TextBox 16"/>
          <p:cNvSpPr txBox="1"/>
          <p:nvPr/>
        </p:nvSpPr>
        <p:spPr>
          <a:xfrm>
            <a:off x="1913632" y="3622625"/>
            <a:ext cx="6858000" cy="325667"/>
          </a:xfrm>
          <a:prstGeom prst="rect">
            <a:avLst/>
          </a:prstGeom>
        </p:spPr>
        <p:txBody>
          <a:bodyPr wrap="square" lIns="0" tIns="0" rIns="0" bIns="0" rtlCol="0" anchor="t">
            <a:spAutoFit/>
          </a:bodyPr>
          <a:lstStyle/>
          <a:p>
            <a:pPr algn="l">
              <a:lnSpc>
                <a:spcPts val="2249"/>
              </a:lnSpc>
            </a:pPr>
            <a:r>
              <a:rPr lang="en-US" sz="3600" b="1" dirty="0">
                <a:solidFill>
                  <a:srgbClr val="3D3E44"/>
                </a:solidFill>
                <a:latin typeface="Montserrat Medium"/>
                <a:ea typeface="Montserrat Medium"/>
                <a:cs typeface="Montserrat Medium"/>
                <a:sym typeface="Montserrat Medium"/>
              </a:rPr>
              <a:t>Concatenation-Based Fusion</a:t>
            </a:r>
          </a:p>
        </p:txBody>
      </p:sp>
      <p:sp>
        <p:nvSpPr>
          <p:cNvPr id="17" name="TextBox 17"/>
          <p:cNvSpPr txBox="1"/>
          <p:nvPr/>
        </p:nvSpPr>
        <p:spPr>
          <a:xfrm>
            <a:off x="1913632" y="3963889"/>
            <a:ext cx="8524131" cy="1155188"/>
          </a:xfrm>
          <a:prstGeom prst="rect">
            <a:avLst/>
          </a:prstGeom>
        </p:spPr>
        <p:txBody>
          <a:bodyPr lIns="0" tIns="0" rIns="0" bIns="0" rtlCol="0" anchor="t">
            <a:spAutoFit/>
          </a:bodyPr>
          <a:lstStyle/>
          <a:p>
            <a:pPr algn="l">
              <a:lnSpc>
                <a:spcPts val="2312"/>
              </a:lnSpc>
            </a:pPr>
            <a:r>
              <a:rPr lang="en-US" sz="1600" dirty="0">
                <a:solidFill>
                  <a:srgbClr val="3D3E44"/>
                </a:solidFill>
                <a:latin typeface="Inter Light"/>
                <a:ea typeface="Inter Light"/>
                <a:cs typeface="Inter Light"/>
                <a:sym typeface="Inter Light"/>
              </a:rPr>
              <a:t>A 1x1 convolution-based fusion layer efficiently integrates RGB and thermal features, thereby circumventing the computational overhead associated with multi-head attention mechanisms. This approach demonstrates that increased architectural complexity does not invariably correlate with enhanced performance.</a:t>
            </a:r>
          </a:p>
        </p:txBody>
      </p:sp>
      <p:grpSp>
        <p:nvGrpSpPr>
          <p:cNvPr id="18" name="Group 18"/>
          <p:cNvGrpSpPr/>
          <p:nvPr/>
        </p:nvGrpSpPr>
        <p:grpSpPr>
          <a:xfrm>
            <a:off x="987475" y="5573018"/>
            <a:ext cx="746671" cy="1660475"/>
            <a:chOff x="0" y="0"/>
            <a:chExt cx="995562" cy="2213967"/>
          </a:xfrm>
        </p:grpSpPr>
        <p:sp>
          <p:nvSpPr>
            <p:cNvPr id="19" name="Freeform 19"/>
            <p:cNvSpPr/>
            <p:nvPr/>
          </p:nvSpPr>
          <p:spPr>
            <a:xfrm>
              <a:off x="6350" y="6350"/>
              <a:ext cx="982980" cy="2201291"/>
            </a:xfrm>
            <a:custGeom>
              <a:avLst/>
              <a:gdLst/>
              <a:ahLst/>
              <a:cxnLst/>
              <a:rect l="l" t="t" r="r" b="b"/>
              <a:pathLst>
                <a:path w="982980" h="2201291">
                  <a:moveTo>
                    <a:pt x="0" y="494919"/>
                  </a:moveTo>
                  <a:cubicBezTo>
                    <a:pt x="0" y="221615"/>
                    <a:pt x="219964" y="0"/>
                    <a:pt x="491490" y="0"/>
                  </a:cubicBezTo>
                  <a:cubicBezTo>
                    <a:pt x="763016" y="0"/>
                    <a:pt x="982980" y="221615"/>
                    <a:pt x="982980" y="494919"/>
                  </a:cubicBezTo>
                  <a:lnTo>
                    <a:pt x="982980" y="1706372"/>
                  </a:lnTo>
                  <a:cubicBezTo>
                    <a:pt x="982980" y="1979676"/>
                    <a:pt x="763016" y="2201291"/>
                    <a:pt x="491490" y="2201291"/>
                  </a:cubicBezTo>
                  <a:cubicBezTo>
                    <a:pt x="219964" y="2201291"/>
                    <a:pt x="0" y="1979676"/>
                    <a:pt x="0" y="1706372"/>
                  </a:cubicBezTo>
                  <a:close/>
                </a:path>
              </a:pathLst>
            </a:custGeom>
            <a:solidFill>
              <a:srgbClr val="EFF0F6"/>
            </a:solidFill>
            <a:ln w="12700">
              <a:solidFill>
                <a:srgbClr val="000000"/>
              </a:solidFill>
            </a:ln>
          </p:spPr>
          <p:txBody>
            <a:bodyPr/>
            <a:lstStyle/>
            <a:p>
              <a:endParaRPr lang="en-US"/>
            </a:p>
          </p:txBody>
        </p:sp>
        <p:sp>
          <p:nvSpPr>
            <p:cNvPr id="20" name="Freeform 20"/>
            <p:cNvSpPr/>
            <p:nvPr/>
          </p:nvSpPr>
          <p:spPr>
            <a:xfrm>
              <a:off x="0" y="0"/>
              <a:ext cx="995680" cy="2213991"/>
            </a:xfrm>
            <a:custGeom>
              <a:avLst/>
              <a:gdLst/>
              <a:ahLst/>
              <a:cxnLst/>
              <a:rect l="l" t="t" r="r" b="b"/>
              <a:pathLst>
                <a:path w="995680" h="2213991">
                  <a:moveTo>
                    <a:pt x="0" y="501269"/>
                  </a:moveTo>
                  <a:cubicBezTo>
                    <a:pt x="0" y="224409"/>
                    <a:pt x="222885" y="0"/>
                    <a:pt x="497840" y="0"/>
                  </a:cubicBezTo>
                  <a:cubicBezTo>
                    <a:pt x="498475" y="0"/>
                    <a:pt x="499110" y="127"/>
                    <a:pt x="499745" y="254"/>
                  </a:cubicBezTo>
                  <a:lnTo>
                    <a:pt x="497840" y="6350"/>
                  </a:lnTo>
                  <a:lnTo>
                    <a:pt x="497840" y="0"/>
                  </a:lnTo>
                  <a:cubicBezTo>
                    <a:pt x="772795" y="0"/>
                    <a:pt x="995680" y="224409"/>
                    <a:pt x="995680" y="501269"/>
                  </a:cubicBezTo>
                  <a:lnTo>
                    <a:pt x="995680" y="1712722"/>
                  </a:lnTo>
                  <a:lnTo>
                    <a:pt x="989330" y="1712722"/>
                  </a:lnTo>
                  <a:lnTo>
                    <a:pt x="995680" y="1712722"/>
                  </a:lnTo>
                  <a:cubicBezTo>
                    <a:pt x="995680" y="1989582"/>
                    <a:pt x="772795" y="2213991"/>
                    <a:pt x="497840" y="2213991"/>
                  </a:cubicBezTo>
                  <a:lnTo>
                    <a:pt x="497840" y="2207641"/>
                  </a:lnTo>
                  <a:lnTo>
                    <a:pt x="497840" y="2213991"/>
                  </a:lnTo>
                  <a:cubicBezTo>
                    <a:pt x="222885" y="2213991"/>
                    <a:pt x="0" y="1989455"/>
                    <a:pt x="0" y="1712722"/>
                  </a:cubicBezTo>
                  <a:lnTo>
                    <a:pt x="0" y="501269"/>
                  </a:lnTo>
                  <a:lnTo>
                    <a:pt x="6350" y="501269"/>
                  </a:lnTo>
                  <a:lnTo>
                    <a:pt x="0" y="501269"/>
                  </a:lnTo>
                  <a:moveTo>
                    <a:pt x="12700" y="501269"/>
                  </a:moveTo>
                  <a:lnTo>
                    <a:pt x="12700" y="1712722"/>
                  </a:lnTo>
                  <a:lnTo>
                    <a:pt x="6350" y="1712722"/>
                  </a:lnTo>
                  <a:lnTo>
                    <a:pt x="12700" y="1712722"/>
                  </a:lnTo>
                  <a:cubicBezTo>
                    <a:pt x="12700" y="1982597"/>
                    <a:pt x="229870" y="2201291"/>
                    <a:pt x="497840" y="2201291"/>
                  </a:cubicBezTo>
                  <a:cubicBezTo>
                    <a:pt x="765810" y="2201291"/>
                    <a:pt x="982980" y="1982597"/>
                    <a:pt x="982980" y="1712722"/>
                  </a:cubicBezTo>
                  <a:lnTo>
                    <a:pt x="982980" y="501269"/>
                  </a:lnTo>
                  <a:lnTo>
                    <a:pt x="989330" y="501269"/>
                  </a:lnTo>
                  <a:lnTo>
                    <a:pt x="982980" y="501269"/>
                  </a:lnTo>
                  <a:cubicBezTo>
                    <a:pt x="982853" y="231394"/>
                    <a:pt x="765683" y="12700"/>
                    <a:pt x="497840" y="12700"/>
                  </a:cubicBezTo>
                  <a:cubicBezTo>
                    <a:pt x="497205" y="12700"/>
                    <a:pt x="496570" y="12573"/>
                    <a:pt x="495935" y="12446"/>
                  </a:cubicBezTo>
                  <a:lnTo>
                    <a:pt x="497840" y="6350"/>
                  </a:lnTo>
                  <a:lnTo>
                    <a:pt x="497840" y="12700"/>
                  </a:lnTo>
                  <a:cubicBezTo>
                    <a:pt x="229870" y="12700"/>
                    <a:pt x="12700" y="231394"/>
                    <a:pt x="12700" y="501269"/>
                  </a:cubicBezTo>
                  <a:close/>
                </a:path>
              </a:pathLst>
            </a:custGeom>
            <a:solidFill>
              <a:srgbClr val="C5C7D2"/>
            </a:solidFill>
            <a:ln w="12700">
              <a:solidFill>
                <a:srgbClr val="000000"/>
              </a:solidFill>
            </a:ln>
          </p:spPr>
          <p:txBody>
            <a:bodyPr/>
            <a:lstStyle/>
            <a:p>
              <a:endParaRPr lang="en-US"/>
            </a:p>
          </p:txBody>
        </p:sp>
      </p:grpSp>
      <p:sp>
        <p:nvSpPr>
          <p:cNvPr id="21" name="Freeform 21" descr="preencoded.png"/>
          <p:cNvSpPr/>
          <p:nvPr/>
        </p:nvSpPr>
        <p:spPr>
          <a:xfrm>
            <a:off x="1222622" y="6265069"/>
            <a:ext cx="276374" cy="276374"/>
          </a:xfrm>
          <a:custGeom>
            <a:avLst/>
            <a:gdLst/>
            <a:ahLst/>
            <a:cxnLst/>
            <a:rect l="l" t="t" r="r" b="b"/>
            <a:pathLst>
              <a:path w="276374" h="276374">
                <a:moveTo>
                  <a:pt x="0" y="0"/>
                </a:moveTo>
                <a:lnTo>
                  <a:pt x="276374" y="0"/>
                </a:lnTo>
                <a:lnTo>
                  <a:pt x="276374" y="276373"/>
                </a:lnTo>
                <a:lnTo>
                  <a:pt x="0" y="276373"/>
                </a:lnTo>
                <a:lnTo>
                  <a:pt x="0" y="0"/>
                </a:lnTo>
                <a:close/>
              </a:path>
            </a:pathLst>
          </a:custGeom>
          <a:blipFill>
            <a:blip r:embed="rId8">
              <a:extLst>
                <a:ext uri="{96DAC541-7B7A-43D3-8B79-37D633B846F1}">
                  <asvg:svgBlip xmlns:asvg="http://schemas.microsoft.com/office/drawing/2016/SVG/main" r:embed="rId9"/>
                </a:ext>
              </a:extLst>
            </a:blip>
            <a:stretch>
              <a:fillRect l="-6666" r="-6666"/>
            </a:stretch>
          </a:blipFill>
        </p:spPr>
        <p:txBody>
          <a:bodyPr/>
          <a:lstStyle/>
          <a:p>
            <a:endParaRPr lang="en-US"/>
          </a:p>
        </p:txBody>
      </p:sp>
      <p:sp>
        <p:nvSpPr>
          <p:cNvPr id="22" name="TextBox 22"/>
          <p:cNvSpPr txBox="1"/>
          <p:nvPr/>
        </p:nvSpPr>
        <p:spPr>
          <a:xfrm>
            <a:off x="1913632" y="5752505"/>
            <a:ext cx="7763768" cy="325667"/>
          </a:xfrm>
          <a:prstGeom prst="rect">
            <a:avLst/>
          </a:prstGeom>
        </p:spPr>
        <p:txBody>
          <a:bodyPr wrap="square" lIns="0" tIns="0" rIns="0" bIns="0" rtlCol="0" anchor="t">
            <a:spAutoFit/>
          </a:bodyPr>
          <a:lstStyle/>
          <a:p>
            <a:pPr algn="l">
              <a:lnSpc>
                <a:spcPts val="2249"/>
              </a:lnSpc>
            </a:pPr>
            <a:r>
              <a:rPr lang="en-US" sz="3600" b="1" dirty="0">
                <a:solidFill>
                  <a:srgbClr val="3D3E44"/>
                </a:solidFill>
                <a:latin typeface="Montserrat Medium"/>
                <a:ea typeface="Montserrat Medium"/>
                <a:cs typeface="Montserrat Medium"/>
                <a:sym typeface="Montserrat Medium"/>
              </a:rPr>
              <a:t>Resource-Constrained Training</a:t>
            </a:r>
          </a:p>
        </p:txBody>
      </p:sp>
      <p:sp>
        <p:nvSpPr>
          <p:cNvPr id="23" name="TextBox 23"/>
          <p:cNvSpPr txBox="1"/>
          <p:nvPr/>
        </p:nvSpPr>
        <p:spPr>
          <a:xfrm>
            <a:off x="1913632" y="6093767"/>
            <a:ext cx="8524131" cy="1155188"/>
          </a:xfrm>
          <a:prstGeom prst="rect">
            <a:avLst/>
          </a:prstGeom>
        </p:spPr>
        <p:txBody>
          <a:bodyPr lIns="0" tIns="0" rIns="0" bIns="0" rtlCol="0" anchor="t">
            <a:spAutoFit/>
          </a:bodyPr>
          <a:lstStyle/>
          <a:p>
            <a:pPr algn="l">
              <a:lnSpc>
                <a:spcPts val="2312"/>
              </a:lnSpc>
            </a:pPr>
            <a:r>
              <a:rPr lang="en-US" sz="1600" dirty="0">
                <a:solidFill>
                  <a:srgbClr val="3D3E44"/>
                </a:solidFill>
                <a:latin typeface="Inter Light"/>
                <a:ea typeface="Inter Light"/>
                <a:cs typeface="Inter Light"/>
                <a:sym typeface="Inter Light"/>
              </a:rPr>
              <a:t>The training regimen has been meticulously optimized for resource-constrained environments through the utilization of 320x240 image resolutions (in contrast to 640x480), a batch size of 16, and the application of mixed-precision training to enhance memory efficiency.</a:t>
            </a:r>
          </a:p>
        </p:txBody>
      </p:sp>
      <p:grpSp>
        <p:nvGrpSpPr>
          <p:cNvPr id="24" name="Group 24"/>
          <p:cNvGrpSpPr/>
          <p:nvPr/>
        </p:nvGrpSpPr>
        <p:grpSpPr>
          <a:xfrm>
            <a:off x="987475" y="7408217"/>
            <a:ext cx="746671" cy="1660475"/>
            <a:chOff x="0" y="0"/>
            <a:chExt cx="995562" cy="2213967"/>
          </a:xfrm>
        </p:grpSpPr>
        <p:sp>
          <p:nvSpPr>
            <p:cNvPr id="25" name="Freeform 25"/>
            <p:cNvSpPr/>
            <p:nvPr/>
          </p:nvSpPr>
          <p:spPr>
            <a:xfrm>
              <a:off x="6350" y="6350"/>
              <a:ext cx="982980" cy="2201291"/>
            </a:xfrm>
            <a:custGeom>
              <a:avLst/>
              <a:gdLst/>
              <a:ahLst/>
              <a:cxnLst/>
              <a:rect l="l" t="t" r="r" b="b"/>
              <a:pathLst>
                <a:path w="982980" h="2201291">
                  <a:moveTo>
                    <a:pt x="0" y="494919"/>
                  </a:moveTo>
                  <a:cubicBezTo>
                    <a:pt x="0" y="221615"/>
                    <a:pt x="219964" y="0"/>
                    <a:pt x="491490" y="0"/>
                  </a:cubicBezTo>
                  <a:cubicBezTo>
                    <a:pt x="763016" y="0"/>
                    <a:pt x="982980" y="221615"/>
                    <a:pt x="982980" y="494919"/>
                  </a:cubicBezTo>
                  <a:lnTo>
                    <a:pt x="982980" y="1706372"/>
                  </a:lnTo>
                  <a:cubicBezTo>
                    <a:pt x="982980" y="1979676"/>
                    <a:pt x="763016" y="2201291"/>
                    <a:pt x="491490" y="2201291"/>
                  </a:cubicBezTo>
                  <a:cubicBezTo>
                    <a:pt x="219964" y="2201291"/>
                    <a:pt x="0" y="1979676"/>
                    <a:pt x="0" y="1706372"/>
                  </a:cubicBezTo>
                  <a:close/>
                </a:path>
              </a:pathLst>
            </a:custGeom>
            <a:solidFill>
              <a:srgbClr val="EFF0F6"/>
            </a:solidFill>
            <a:ln w="12700">
              <a:solidFill>
                <a:srgbClr val="000000"/>
              </a:solidFill>
            </a:ln>
          </p:spPr>
          <p:txBody>
            <a:bodyPr/>
            <a:lstStyle/>
            <a:p>
              <a:endParaRPr lang="en-US"/>
            </a:p>
          </p:txBody>
        </p:sp>
        <p:sp>
          <p:nvSpPr>
            <p:cNvPr id="26" name="Freeform 26"/>
            <p:cNvSpPr/>
            <p:nvPr/>
          </p:nvSpPr>
          <p:spPr>
            <a:xfrm>
              <a:off x="0" y="0"/>
              <a:ext cx="995680" cy="2213991"/>
            </a:xfrm>
            <a:custGeom>
              <a:avLst/>
              <a:gdLst/>
              <a:ahLst/>
              <a:cxnLst/>
              <a:rect l="l" t="t" r="r" b="b"/>
              <a:pathLst>
                <a:path w="995680" h="2213991">
                  <a:moveTo>
                    <a:pt x="0" y="501269"/>
                  </a:moveTo>
                  <a:cubicBezTo>
                    <a:pt x="0" y="224409"/>
                    <a:pt x="222885" y="0"/>
                    <a:pt x="497840" y="0"/>
                  </a:cubicBezTo>
                  <a:cubicBezTo>
                    <a:pt x="498475" y="0"/>
                    <a:pt x="499110" y="127"/>
                    <a:pt x="499745" y="254"/>
                  </a:cubicBezTo>
                  <a:lnTo>
                    <a:pt x="497840" y="6350"/>
                  </a:lnTo>
                  <a:lnTo>
                    <a:pt x="497840" y="0"/>
                  </a:lnTo>
                  <a:cubicBezTo>
                    <a:pt x="772795" y="0"/>
                    <a:pt x="995680" y="224409"/>
                    <a:pt x="995680" y="501269"/>
                  </a:cubicBezTo>
                  <a:lnTo>
                    <a:pt x="995680" y="1712722"/>
                  </a:lnTo>
                  <a:lnTo>
                    <a:pt x="989330" y="1712722"/>
                  </a:lnTo>
                  <a:lnTo>
                    <a:pt x="995680" y="1712722"/>
                  </a:lnTo>
                  <a:cubicBezTo>
                    <a:pt x="995680" y="1989582"/>
                    <a:pt x="772795" y="2213991"/>
                    <a:pt x="497840" y="2213991"/>
                  </a:cubicBezTo>
                  <a:lnTo>
                    <a:pt x="497840" y="2207641"/>
                  </a:lnTo>
                  <a:lnTo>
                    <a:pt x="497840" y="2213991"/>
                  </a:lnTo>
                  <a:cubicBezTo>
                    <a:pt x="222885" y="2213991"/>
                    <a:pt x="0" y="1989455"/>
                    <a:pt x="0" y="1712722"/>
                  </a:cubicBezTo>
                  <a:lnTo>
                    <a:pt x="0" y="501269"/>
                  </a:lnTo>
                  <a:lnTo>
                    <a:pt x="6350" y="501269"/>
                  </a:lnTo>
                  <a:lnTo>
                    <a:pt x="0" y="501269"/>
                  </a:lnTo>
                  <a:moveTo>
                    <a:pt x="12700" y="501269"/>
                  </a:moveTo>
                  <a:lnTo>
                    <a:pt x="12700" y="1712722"/>
                  </a:lnTo>
                  <a:lnTo>
                    <a:pt x="6350" y="1712722"/>
                  </a:lnTo>
                  <a:lnTo>
                    <a:pt x="12700" y="1712722"/>
                  </a:lnTo>
                  <a:cubicBezTo>
                    <a:pt x="12700" y="1982597"/>
                    <a:pt x="229870" y="2201291"/>
                    <a:pt x="497840" y="2201291"/>
                  </a:cubicBezTo>
                  <a:cubicBezTo>
                    <a:pt x="765810" y="2201291"/>
                    <a:pt x="982980" y="1982597"/>
                    <a:pt x="982980" y="1712722"/>
                  </a:cubicBezTo>
                  <a:lnTo>
                    <a:pt x="982980" y="501269"/>
                  </a:lnTo>
                  <a:lnTo>
                    <a:pt x="989330" y="501269"/>
                  </a:lnTo>
                  <a:lnTo>
                    <a:pt x="982980" y="501269"/>
                  </a:lnTo>
                  <a:cubicBezTo>
                    <a:pt x="982853" y="231394"/>
                    <a:pt x="765683" y="12700"/>
                    <a:pt x="497840" y="12700"/>
                  </a:cubicBezTo>
                  <a:cubicBezTo>
                    <a:pt x="497205" y="12700"/>
                    <a:pt x="496570" y="12573"/>
                    <a:pt x="495935" y="12446"/>
                  </a:cubicBezTo>
                  <a:lnTo>
                    <a:pt x="497840" y="6350"/>
                  </a:lnTo>
                  <a:lnTo>
                    <a:pt x="497840" y="12700"/>
                  </a:lnTo>
                  <a:cubicBezTo>
                    <a:pt x="229870" y="12700"/>
                    <a:pt x="12700" y="231394"/>
                    <a:pt x="12700" y="501269"/>
                  </a:cubicBezTo>
                  <a:close/>
                </a:path>
              </a:pathLst>
            </a:custGeom>
            <a:solidFill>
              <a:srgbClr val="C5C7D2"/>
            </a:solidFill>
            <a:ln w="12700">
              <a:solidFill>
                <a:srgbClr val="000000"/>
              </a:solidFill>
            </a:ln>
          </p:spPr>
          <p:txBody>
            <a:bodyPr/>
            <a:lstStyle/>
            <a:p>
              <a:endParaRPr lang="en-US"/>
            </a:p>
          </p:txBody>
        </p:sp>
      </p:grpSp>
      <p:sp>
        <p:nvSpPr>
          <p:cNvPr id="27" name="Freeform 27" descr="preencoded.png"/>
          <p:cNvSpPr/>
          <p:nvPr/>
        </p:nvSpPr>
        <p:spPr>
          <a:xfrm>
            <a:off x="1222622" y="8100269"/>
            <a:ext cx="276374" cy="276374"/>
          </a:xfrm>
          <a:custGeom>
            <a:avLst/>
            <a:gdLst/>
            <a:ahLst/>
            <a:cxnLst/>
            <a:rect l="l" t="t" r="r" b="b"/>
            <a:pathLst>
              <a:path w="276374" h="276374">
                <a:moveTo>
                  <a:pt x="0" y="0"/>
                </a:moveTo>
                <a:lnTo>
                  <a:pt x="276374" y="0"/>
                </a:lnTo>
                <a:lnTo>
                  <a:pt x="276374" y="276373"/>
                </a:lnTo>
                <a:lnTo>
                  <a:pt x="0" y="276373"/>
                </a:lnTo>
                <a:lnTo>
                  <a:pt x="0" y="0"/>
                </a:lnTo>
                <a:close/>
              </a:path>
            </a:pathLst>
          </a:custGeom>
          <a:blipFill>
            <a:blip r:embed="rId10">
              <a:extLst>
                <a:ext uri="{96DAC541-7B7A-43D3-8B79-37D633B846F1}">
                  <asvg:svgBlip xmlns:asvg="http://schemas.microsoft.com/office/drawing/2016/SVG/main" r:embed="rId11"/>
                </a:ext>
              </a:extLst>
            </a:blip>
            <a:stretch>
              <a:fillRect t="-1666" b="-1666"/>
            </a:stretch>
          </a:blipFill>
        </p:spPr>
        <p:txBody>
          <a:bodyPr/>
          <a:lstStyle/>
          <a:p>
            <a:endParaRPr lang="en-US"/>
          </a:p>
        </p:txBody>
      </p:sp>
      <p:sp>
        <p:nvSpPr>
          <p:cNvPr id="28" name="TextBox 28"/>
          <p:cNvSpPr txBox="1"/>
          <p:nvPr/>
        </p:nvSpPr>
        <p:spPr>
          <a:xfrm>
            <a:off x="1913632" y="7587704"/>
            <a:ext cx="7763768" cy="325667"/>
          </a:xfrm>
          <a:prstGeom prst="rect">
            <a:avLst/>
          </a:prstGeom>
        </p:spPr>
        <p:txBody>
          <a:bodyPr wrap="square" lIns="0" tIns="0" rIns="0" bIns="0" rtlCol="0" anchor="t">
            <a:spAutoFit/>
          </a:bodyPr>
          <a:lstStyle/>
          <a:p>
            <a:pPr algn="l">
              <a:lnSpc>
                <a:spcPts val="2249"/>
              </a:lnSpc>
            </a:pPr>
            <a:r>
              <a:rPr lang="en-US" sz="3600" b="1" dirty="0">
                <a:solidFill>
                  <a:srgbClr val="3D3E44"/>
                </a:solidFill>
                <a:latin typeface="Montserrat Medium"/>
                <a:ea typeface="Montserrat Medium"/>
                <a:cs typeface="Montserrat Medium"/>
                <a:sym typeface="Montserrat Medium"/>
              </a:rPr>
              <a:t>End-to-End Implementation</a:t>
            </a:r>
          </a:p>
        </p:txBody>
      </p:sp>
      <p:sp>
        <p:nvSpPr>
          <p:cNvPr id="29" name="TextBox 29"/>
          <p:cNvSpPr txBox="1"/>
          <p:nvPr/>
        </p:nvSpPr>
        <p:spPr>
          <a:xfrm>
            <a:off x="1913632" y="7928967"/>
            <a:ext cx="8524131" cy="860235"/>
          </a:xfrm>
          <a:prstGeom prst="rect">
            <a:avLst/>
          </a:prstGeom>
        </p:spPr>
        <p:txBody>
          <a:bodyPr lIns="0" tIns="0" rIns="0" bIns="0" rtlCol="0" anchor="t">
            <a:spAutoFit/>
          </a:bodyPr>
          <a:lstStyle/>
          <a:p>
            <a:pPr algn="l">
              <a:lnSpc>
                <a:spcPts val="2312"/>
              </a:lnSpc>
            </a:pPr>
            <a:r>
              <a:rPr lang="en-US" sz="1600" dirty="0">
                <a:solidFill>
                  <a:srgbClr val="3D3E44"/>
                </a:solidFill>
                <a:latin typeface="Inter Light"/>
                <a:ea typeface="Inter Light"/>
                <a:cs typeface="Inter Light"/>
                <a:sym typeface="Inter Light"/>
              </a:rPr>
              <a:t>The implementation is entirely self-contained within a single notebook using pure </a:t>
            </a:r>
            <a:r>
              <a:rPr lang="en-US" sz="1600" dirty="0" err="1">
                <a:solidFill>
                  <a:srgbClr val="3D3E44"/>
                </a:solidFill>
                <a:latin typeface="Inter Light"/>
                <a:ea typeface="Inter Light"/>
                <a:cs typeface="Inter Light"/>
                <a:sym typeface="Inter Light"/>
              </a:rPr>
              <a:t>PyTorch</a:t>
            </a:r>
            <a:r>
              <a:rPr lang="en-US" sz="1600" dirty="0">
                <a:solidFill>
                  <a:srgbClr val="3D3E44"/>
                </a:solidFill>
                <a:latin typeface="Inter Light"/>
                <a:ea typeface="Inter Light"/>
                <a:cs typeface="Inter Light"/>
                <a:sym typeface="Inter Light"/>
              </a:rPr>
              <a:t>, thereby eliminating reliance on complex framework dependencies (e.g., </a:t>
            </a:r>
            <a:r>
              <a:rPr lang="en-US" sz="1600" dirty="0" err="1">
                <a:solidFill>
                  <a:srgbClr val="3D3E44"/>
                </a:solidFill>
                <a:latin typeface="Inter Light"/>
                <a:ea typeface="Inter Light"/>
                <a:cs typeface="Inter Light"/>
                <a:sym typeface="Inter Light"/>
              </a:rPr>
              <a:t>MMDetection</a:t>
            </a:r>
            <a:r>
              <a:rPr lang="en-US" sz="1600" dirty="0">
                <a:solidFill>
                  <a:srgbClr val="3D3E44"/>
                </a:solidFill>
                <a:latin typeface="Inter Light"/>
                <a:ea typeface="Inter Light"/>
                <a:cs typeface="Inter Light"/>
                <a:sym typeface="Inter Light"/>
              </a:rPr>
              <a:t>, Detectron2) and fostering pedagogical clarity.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dirty="0"/>
            </a:p>
          </p:txBody>
        </p:sp>
      </p:grpSp>
      <p:sp>
        <p:nvSpPr>
          <p:cNvPr id="6" name="TextBox 6"/>
          <p:cNvSpPr txBox="1"/>
          <p:nvPr/>
        </p:nvSpPr>
        <p:spPr>
          <a:xfrm>
            <a:off x="923032" y="715715"/>
            <a:ext cx="12488168" cy="538609"/>
          </a:xfrm>
          <a:prstGeom prst="rect">
            <a:avLst/>
          </a:prstGeom>
        </p:spPr>
        <p:txBody>
          <a:bodyPr wrap="square" lIns="0" tIns="0" rIns="0" bIns="0" rtlCol="0" anchor="t">
            <a:spAutoFit/>
          </a:bodyPr>
          <a:lstStyle/>
          <a:p>
            <a:pPr algn="l">
              <a:lnSpc>
                <a:spcPts val="4187"/>
              </a:lnSpc>
            </a:pPr>
            <a:r>
              <a:rPr lang="en-US" sz="4000" b="1" dirty="0">
                <a:solidFill>
                  <a:srgbClr val="74767D"/>
                </a:solidFill>
                <a:latin typeface="Montserrat Medium"/>
                <a:ea typeface="Montserrat Medium"/>
                <a:cs typeface="Montserrat Medium"/>
                <a:sym typeface="Montserrat Medium"/>
              </a:rPr>
              <a:t>Model Architecture: Dual-Stream MobileNetV3</a:t>
            </a:r>
          </a:p>
        </p:txBody>
      </p:sp>
      <p:sp>
        <p:nvSpPr>
          <p:cNvPr id="7" name="TextBox 7"/>
          <p:cNvSpPr txBox="1"/>
          <p:nvPr/>
        </p:nvSpPr>
        <p:spPr>
          <a:xfrm>
            <a:off x="923032" y="1546622"/>
            <a:ext cx="16441936" cy="269304"/>
          </a:xfrm>
          <a:prstGeom prst="rect">
            <a:avLst/>
          </a:prstGeom>
        </p:spPr>
        <p:txBody>
          <a:bodyPr lIns="0" tIns="0" rIns="0" bIns="0" rtlCol="0" anchor="t">
            <a:spAutoFit/>
          </a:bodyPr>
          <a:lstStyle/>
          <a:p>
            <a:pPr algn="l">
              <a:lnSpc>
                <a:spcPts val="2125"/>
              </a:lnSpc>
            </a:pPr>
            <a:r>
              <a:rPr lang="en-US" dirty="0">
                <a:solidFill>
                  <a:srgbClr val="3D3E44"/>
                </a:solidFill>
                <a:latin typeface="Inter Light"/>
                <a:ea typeface="Inter Light"/>
                <a:cs typeface="Inter Light"/>
                <a:sym typeface="Inter Light"/>
              </a:rPr>
              <a:t>The architecture efficiently processes both RGB and Thermal inputs through dedicated MobileNetV3 backbones, fusing them for robust pedestrian detection.</a:t>
            </a:r>
          </a:p>
        </p:txBody>
      </p:sp>
      <p:grpSp>
        <p:nvGrpSpPr>
          <p:cNvPr id="30" name="Group 29">
            <a:extLst>
              <a:ext uri="{FF2B5EF4-FFF2-40B4-BE49-F238E27FC236}">
                <a16:creationId xmlns:a16="http://schemas.microsoft.com/office/drawing/2014/main" id="{2B7FE607-622A-72FC-162D-2DDCB571956F}"/>
              </a:ext>
            </a:extLst>
          </p:cNvPr>
          <p:cNvGrpSpPr/>
          <p:nvPr/>
        </p:nvGrpSpPr>
        <p:grpSpPr>
          <a:xfrm>
            <a:off x="4876800" y="3713472"/>
            <a:ext cx="7314754" cy="5806529"/>
            <a:chOff x="5486549" y="2070795"/>
            <a:chExt cx="7314754" cy="5806529"/>
          </a:xfrm>
        </p:grpSpPr>
        <p:grpSp>
          <p:nvGrpSpPr>
            <p:cNvPr id="8" name="Group 8"/>
            <p:cNvGrpSpPr/>
            <p:nvPr/>
          </p:nvGrpSpPr>
          <p:grpSpPr>
            <a:xfrm>
              <a:off x="5486549" y="2070795"/>
              <a:ext cx="7314754" cy="5806529"/>
              <a:chOff x="0" y="0"/>
              <a:chExt cx="9753005" cy="7742038"/>
            </a:xfrm>
          </p:grpSpPr>
          <p:sp>
            <p:nvSpPr>
              <p:cNvPr id="9" name="Freeform 9" descr="preencoded.png"/>
              <p:cNvSpPr/>
              <p:nvPr/>
            </p:nvSpPr>
            <p:spPr>
              <a:xfrm>
                <a:off x="0" y="0"/>
                <a:ext cx="9752965" cy="7742047"/>
              </a:xfrm>
              <a:custGeom>
                <a:avLst/>
                <a:gdLst/>
                <a:ahLst/>
                <a:cxnLst/>
                <a:rect l="l" t="t" r="r" b="b"/>
                <a:pathLst>
                  <a:path w="9752965" h="7742047">
                    <a:moveTo>
                      <a:pt x="0" y="0"/>
                    </a:moveTo>
                    <a:lnTo>
                      <a:pt x="9752965" y="0"/>
                    </a:lnTo>
                    <a:lnTo>
                      <a:pt x="9752965" y="7742047"/>
                    </a:lnTo>
                    <a:lnTo>
                      <a:pt x="0" y="7742047"/>
                    </a:lnTo>
                    <a:lnTo>
                      <a:pt x="0" y="0"/>
                    </a:lnTo>
                    <a:close/>
                  </a:path>
                </a:pathLst>
              </a:custGeom>
              <a:blipFill>
                <a:blip r:embed="rId3"/>
                <a:stretch>
                  <a:fillRect t="-28" b="-28"/>
                </a:stretch>
              </a:blipFill>
            </p:spPr>
            <p:txBody>
              <a:bodyPr/>
              <a:lstStyle/>
              <a:p>
                <a:endParaRPr lang="en-US"/>
              </a:p>
            </p:txBody>
          </p:sp>
        </p:grpSp>
        <p:sp>
          <p:nvSpPr>
            <p:cNvPr id="10" name="TextBox 10"/>
            <p:cNvSpPr txBox="1"/>
            <p:nvPr/>
          </p:nvSpPr>
          <p:spPr>
            <a:xfrm>
              <a:off x="8477041" y="4346864"/>
              <a:ext cx="1314505" cy="1077218"/>
            </a:xfrm>
            <a:prstGeom prst="rect">
              <a:avLst/>
            </a:prstGeom>
          </p:spPr>
          <p:txBody>
            <a:bodyPr lIns="0" tIns="0" rIns="0" bIns="0" rtlCol="0" anchor="t">
              <a:spAutoFit/>
            </a:bodyPr>
            <a:lstStyle/>
            <a:p>
              <a:pPr algn="ctr">
                <a:lnSpc>
                  <a:spcPts val="2062"/>
                </a:lnSpc>
              </a:pPr>
              <a:r>
                <a:rPr lang="en-US" b="1" dirty="0">
                  <a:solidFill>
                    <a:srgbClr val="000000"/>
                  </a:solidFill>
                  <a:latin typeface="Montserrat Medium"/>
                  <a:ea typeface="Montserrat Medium"/>
                  <a:cs typeface="Montserrat Medium"/>
                  <a:sym typeface="Montserrat Medium"/>
                </a:rPr>
                <a:t>Dual-Stream Fusion Detector</a:t>
              </a:r>
            </a:p>
          </p:txBody>
        </p:sp>
        <p:sp>
          <p:nvSpPr>
            <p:cNvPr id="11" name="TextBox 11"/>
            <p:cNvSpPr txBox="1"/>
            <p:nvPr/>
          </p:nvSpPr>
          <p:spPr>
            <a:xfrm>
              <a:off x="9770172" y="2628088"/>
              <a:ext cx="1955561" cy="269304"/>
            </a:xfrm>
            <a:prstGeom prst="rect">
              <a:avLst/>
            </a:prstGeom>
          </p:spPr>
          <p:txBody>
            <a:bodyPr lIns="0" tIns="0" rIns="0" bIns="0" rtlCol="0" anchor="t">
              <a:spAutoFit/>
            </a:bodyPr>
            <a:lstStyle/>
            <a:p>
              <a:pPr algn="ctr">
                <a:lnSpc>
                  <a:spcPts val="2062"/>
                </a:lnSpc>
              </a:pPr>
              <a:r>
                <a:rPr lang="en-US" b="1" dirty="0">
                  <a:solidFill>
                    <a:srgbClr val="3D3E44"/>
                  </a:solidFill>
                  <a:latin typeface="Montserrat Medium"/>
                  <a:ea typeface="Montserrat Medium"/>
                  <a:cs typeface="Montserrat Medium"/>
                  <a:sym typeface="Montserrat Medium"/>
                </a:rPr>
                <a:t>RGB Image</a:t>
              </a:r>
            </a:p>
          </p:txBody>
        </p:sp>
        <p:sp>
          <p:nvSpPr>
            <p:cNvPr id="12" name="TextBox 12"/>
            <p:cNvSpPr txBox="1"/>
            <p:nvPr/>
          </p:nvSpPr>
          <p:spPr>
            <a:xfrm>
              <a:off x="9770172" y="3004633"/>
              <a:ext cx="1955561" cy="436017"/>
            </a:xfrm>
            <a:prstGeom prst="rect">
              <a:avLst/>
            </a:prstGeom>
          </p:spPr>
          <p:txBody>
            <a:bodyPr lIns="0" tIns="0" rIns="0" bIns="0" rtlCol="0" anchor="t">
              <a:spAutoFit/>
            </a:bodyPr>
            <a:lstStyle/>
            <a:p>
              <a:pPr algn="ctr">
                <a:lnSpc>
                  <a:spcPts val="1687"/>
                </a:lnSpc>
              </a:pPr>
              <a:r>
                <a:rPr lang="en-US" sz="1600" dirty="0">
                  <a:solidFill>
                    <a:srgbClr val="3D3E44"/>
                  </a:solidFill>
                  <a:latin typeface="Inter Light"/>
                  <a:ea typeface="Inter Light"/>
                  <a:cs typeface="Inter Light"/>
                  <a:sym typeface="Inter Light"/>
                </a:rPr>
                <a:t>Visible spectrum input</a:t>
              </a:r>
            </a:p>
          </p:txBody>
        </p:sp>
        <p:sp>
          <p:nvSpPr>
            <p:cNvPr id="13" name="TextBox 13"/>
            <p:cNvSpPr txBox="1"/>
            <p:nvPr/>
          </p:nvSpPr>
          <p:spPr>
            <a:xfrm>
              <a:off x="6510626" y="2748317"/>
              <a:ext cx="1955561" cy="269304"/>
            </a:xfrm>
            <a:prstGeom prst="rect">
              <a:avLst/>
            </a:prstGeom>
          </p:spPr>
          <p:txBody>
            <a:bodyPr lIns="0" tIns="0" rIns="0" bIns="0" rtlCol="0" anchor="t">
              <a:spAutoFit/>
            </a:bodyPr>
            <a:lstStyle/>
            <a:p>
              <a:pPr algn="ctr">
                <a:lnSpc>
                  <a:spcPts val="2062"/>
                </a:lnSpc>
              </a:pPr>
              <a:r>
                <a:rPr lang="en-US" b="1" dirty="0">
                  <a:solidFill>
                    <a:srgbClr val="3D3E44"/>
                  </a:solidFill>
                  <a:latin typeface="Montserrat Medium"/>
                  <a:ea typeface="Montserrat Medium"/>
                  <a:cs typeface="Montserrat Medium"/>
                  <a:sym typeface="Montserrat Medium"/>
                </a:rPr>
                <a:t>Detection Head</a:t>
              </a:r>
            </a:p>
          </p:txBody>
        </p:sp>
        <p:sp>
          <p:nvSpPr>
            <p:cNvPr id="14" name="TextBox 14"/>
            <p:cNvSpPr txBox="1"/>
            <p:nvPr/>
          </p:nvSpPr>
          <p:spPr>
            <a:xfrm>
              <a:off x="6510626" y="3124861"/>
              <a:ext cx="1955561" cy="436017"/>
            </a:xfrm>
            <a:prstGeom prst="rect">
              <a:avLst/>
            </a:prstGeom>
          </p:spPr>
          <p:txBody>
            <a:bodyPr lIns="0" tIns="0" rIns="0" bIns="0" rtlCol="0" anchor="t">
              <a:spAutoFit/>
            </a:bodyPr>
            <a:lstStyle/>
            <a:p>
              <a:pPr algn="ctr">
                <a:lnSpc>
                  <a:spcPts val="1687"/>
                </a:lnSpc>
              </a:pPr>
              <a:r>
                <a:rPr lang="en-US" sz="1600" dirty="0">
                  <a:solidFill>
                    <a:srgbClr val="3D3E44"/>
                  </a:solidFill>
                  <a:latin typeface="Inter Light"/>
                  <a:ea typeface="Inter Light"/>
                  <a:cs typeface="Inter Light"/>
                  <a:sym typeface="Inter Light"/>
                </a:rPr>
                <a:t>Conv layers for preds</a:t>
              </a:r>
            </a:p>
          </p:txBody>
        </p:sp>
        <p:sp>
          <p:nvSpPr>
            <p:cNvPr id="15" name="TextBox 15"/>
            <p:cNvSpPr txBox="1"/>
            <p:nvPr/>
          </p:nvSpPr>
          <p:spPr>
            <a:xfrm>
              <a:off x="6510626" y="6443360"/>
              <a:ext cx="1955561" cy="269304"/>
            </a:xfrm>
            <a:prstGeom prst="rect">
              <a:avLst/>
            </a:prstGeom>
          </p:spPr>
          <p:txBody>
            <a:bodyPr lIns="0" tIns="0" rIns="0" bIns="0" rtlCol="0" anchor="t">
              <a:spAutoFit/>
            </a:bodyPr>
            <a:lstStyle/>
            <a:p>
              <a:pPr algn="ctr">
                <a:lnSpc>
                  <a:spcPts val="2062"/>
                </a:lnSpc>
              </a:pPr>
              <a:r>
                <a:rPr lang="en-US" b="1" dirty="0">
                  <a:solidFill>
                    <a:srgbClr val="3D3E44"/>
                  </a:solidFill>
                  <a:latin typeface="Montserrat Medium"/>
                  <a:ea typeface="Montserrat Medium"/>
                  <a:cs typeface="Montserrat Medium"/>
                  <a:sym typeface="Montserrat Medium"/>
                </a:rPr>
                <a:t>Concatenation</a:t>
              </a:r>
              <a:endParaRPr lang="en-US" sz="1687" b="1" dirty="0">
                <a:solidFill>
                  <a:srgbClr val="3D3E44"/>
                </a:solidFill>
                <a:latin typeface="Montserrat Medium"/>
                <a:ea typeface="Montserrat Medium"/>
                <a:cs typeface="Montserrat Medium"/>
                <a:sym typeface="Montserrat Medium"/>
              </a:endParaRPr>
            </a:p>
          </p:txBody>
        </p:sp>
        <p:sp>
          <p:nvSpPr>
            <p:cNvPr id="16" name="TextBox 16"/>
            <p:cNvSpPr txBox="1"/>
            <p:nvPr/>
          </p:nvSpPr>
          <p:spPr>
            <a:xfrm>
              <a:off x="6510626" y="6819904"/>
              <a:ext cx="1955561" cy="436017"/>
            </a:xfrm>
            <a:prstGeom prst="rect">
              <a:avLst/>
            </a:prstGeom>
          </p:spPr>
          <p:txBody>
            <a:bodyPr lIns="0" tIns="0" rIns="0" bIns="0" rtlCol="0" anchor="t">
              <a:spAutoFit/>
            </a:bodyPr>
            <a:lstStyle/>
            <a:p>
              <a:pPr algn="ctr">
                <a:lnSpc>
                  <a:spcPts val="1687"/>
                </a:lnSpc>
              </a:pPr>
              <a:r>
                <a:rPr lang="en-US" sz="1600" dirty="0">
                  <a:solidFill>
                    <a:srgbClr val="3D3E44"/>
                  </a:solidFill>
                  <a:latin typeface="Inter Light"/>
                  <a:ea typeface="Inter Light"/>
                  <a:cs typeface="Inter Light"/>
                  <a:sym typeface="Inter Light"/>
                </a:rPr>
                <a:t>Feature channel merge</a:t>
              </a:r>
            </a:p>
          </p:txBody>
        </p:sp>
        <p:sp>
          <p:nvSpPr>
            <p:cNvPr id="17" name="TextBox 17"/>
            <p:cNvSpPr txBox="1"/>
            <p:nvPr/>
          </p:nvSpPr>
          <p:spPr>
            <a:xfrm>
              <a:off x="9770172" y="6293072"/>
              <a:ext cx="1955561" cy="538609"/>
            </a:xfrm>
            <a:prstGeom prst="rect">
              <a:avLst/>
            </a:prstGeom>
          </p:spPr>
          <p:txBody>
            <a:bodyPr lIns="0" tIns="0" rIns="0" bIns="0" rtlCol="0" anchor="t">
              <a:spAutoFit/>
            </a:bodyPr>
            <a:lstStyle/>
            <a:p>
              <a:pPr algn="ctr">
                <a:lnSpc>
                  <a:spcPts val="2062"/>
                </a:lnSpc>
              </a:pPr>
              <a:r>
                <a:rPr lang="en-US" b="1" dirty="0">
                  <a:solidFill>
                    <a:srgbClr val="3D3E44"/>
                  </a:solidFill>
                  <a:latin typeface="Montserrat Medium"/>
                  <a:ea typeface="Montserrat Medium"/>
                  <a:cs typeface="Montserrat Medium"/>
                  <a:sym typeface="Montserrat Medium"/>
                </a:rPr>
                <a:t>MobileNetV3 Backbones</a:t>
              </a:r>
            </a:p>
          </p:txBody>
        </p:sp>
        <p:sp>
          <p:nvSpPr>
            <p:cNvPr id="18" name="TextBox 18"/>
            <p:cNvSpPr txBox="1"/>
            <p:nvPr/>
          </p:nvSpPr>
          <p:spPr>
            <a:xfrm>
              <a:off x="9770172" y="6970190"/>
              <a:ext cx="1955561" cy="424412"/>
            </a:xfrm>
            <a:prstGeom prst="rect">
              <a:avLst/>
            </a:prstGeom>
          </p:spPr>
          <p:txBody>
            <a:bodyPr lIns="0" tIns="0" rIns="0" bIns="0" rtlCol="0" anchor="t">
              <a:spAutoFit/>
            </a:bodyPr>
            <a:lstStyle/>
            <a:p>
              <a:pPr algn="ctr">
                <a:lnSpc>
                  <a:spcPts val="1687"/>
                </a:lnSpc>
              </a:pPr>
              <a:r>
                <a:rPr lang="en-US" sz="1400" dirty="0">
                  <a:solidFill>
                    <a:srgbClr val="3D3E44"/>
                  </a:solidFill>
                  <a:latin typeface="Inter Light"/>
                  <a:ea typeface="Inter Light"/>
                  <a:cs typeface="Inter Light"/>
                  <a:sym typeface="Inter Light"/>
                </a:rPr>
                <a:t>Dual MobileNetV3-Small</a:t>
              </a:r>
            </a:p>
          </p:txBody>
        </p:sp>
        <p:sp>
          <p:nvSpPr>
            <p:cNvPr id="19" name="TextBox 19"/>
            <p:cNvSpPr txBox="1"/>
            <p:nvPr/>
          </p:nvSpPr>
          <p:spPr>
            <a:xfrm>
              <a:off x="10475516" y="4629235"/>
              <a:ext cx="1998310" cy="269304"/>
            </a:xfrm>
            <a:prstGeom prst="rect">
              <a:avLst/>
            </a:prstGeom>
          </p:spPr>
          <p:txBody>
            <a:bodyPr lIns="0" tIns="0" rIns="0" bIns="0" rtlCol="0" anchor="t">
              <a:spAutoFit/>
            </a:bodyPr>
            <a:lstStyle/>
            <a:p>
              <a:pPr algn="ctr">
                <a:lnSpc>
                  <a:spcPts val="2062"/>
                </a:lnSpc>
              </a:pPr>
              <a:r>
                <a:rPr lang="en-US" b="1" dirty="0">
                  <a:solidFill>
                    <a:srgbClr val="3D3E44"/>
                  </a:solidFill>
                  <a:latin typeface="Montserrat Medium"/>
                  <a:ea typeface="Montserrat Medium"/>
                  <a:cs typeface="Montserrat Medium"/>
                  <a:sym typeface="Montserrat Medium"/>
                </a:rPr>
                <a:t>Thermal Image</a:t>
              </a:r>
            </a:p>
          </p:txBody>
        </p:sp>
        <p:sp>
          <p:nvSpPr>
            <p:cNvPr id="20" name="TextBox 20"/>
            <p:cNvSpPr txBox="1"/>
            <p:nvPr/>
          </p:nvSpPr>
          <p:spPr>
            <a:xfrm>
              <a:off x="10475516" y="5005779"/>
              <a:ext cx="1998310" cy="218008"/>
            </a:xfrm>
            <a:prstGeom prst="rect">
              <a:avLst/>
            </a:prstGeom>
          </p:spPr>
          <p:txBody>
            <a:bodyPr lIns="0" tIns="0" rIns="0" bIns="0" rtlCol="0" anchor="t">
              <a:spAutoFit/>
            </a:bodyPr>
            <a:lstStyle/>
            <a:p>
              <a:pPr algn="ctr">
                <a:lnSpc>
                  <a:spcPts val="1687"/>
                </a:lnSpc>
              </a:pPr>
              <a:r>
                <a:rPr lang="en-US" sz="1600" dirty="0">
                  <a:solidFill>
                    <a:srgbClr val="3D3E44"/>
                  </a:solidFill>
                  <a:latin typeface="Inter Light"/>
                  <a:ea typeface="Inter Light"/>
                  <a:cs typeface="Inter Light"/>
                  <a:sym typeface="Inter Light"/>
                </a:rPr>
                <a:t>Infrared input</a:t>
              </a:r>
            </a:p>
          </p:txBody>
        </p:sp>
        <p:sp>
          <p:nvSpPr>
            <p:cNvPr id="21" name="TextBox 21"/>
            <p:cNvSpPr txBox="1"/>
            <p:nvPr/>
          </p:nvSpPr>
          <p:spPr>
            <a:xfrm>
              <a:off x="5794595" y="4639922"/>
              <a:ext cx="1998309" cy="269304"/>
            </a:xfrm>
            <a:prstGeom prst="rect">
              <a:avLst/>
            </a:prstGeom>
          </p:spPr>
          <p:txBody>
            <a:bodyPr lIns="0" tIns="0" rIns="0" bIns="0" rtlCol="0" anchor="t">
              <a:spAutoFit/>
            </a:bodyPr>
            <a:lstStyle/>
            <a:p>
              <a:pPr algn="ctr">
                <a:lnSpc>
                  <a:spcPts val="2062"/>
                </a:lnSpc>
              </a:pPr>
              <a:r>
                <a:rPr lang="en-US" b="1" dirty="0">
                  <a:solidFill>
                    <a:srgbClr val="3D3E44"/>
                  </a:solidFill>
                  <a:latin typeface="Montserrat Medium"/>
                  <a:ea typeface="Montserrat Medium"/>
                  <a:cs typeface="Montserrat Medium"/>
                  <a:sym typeface="Montserrat Medium"/>
                </a:rPr>
                <a:t>1x1 Conv Fusion</a:t>
              </a:r>
            </a:p>
          </p:txBody>
        </p:sp>
        <p:sp>
          <p:nvSpPr>
            <p:cNvPr id="22" name="TextBox 22"/>
            <p:cNvSpPr txBox="1"/>
            <p:nvPr/>
          </p:nvSpPr>
          <p:spPr>
            <a:xfrm>
              <a:off x="5794595" y="5016466"/>
              <a:ext cx="1998309" cy="218008"/>
            </a:xfrm>
            <a:prstGeom prst="rect">
              <a:avLst/>
            </a:prstGeom>
          </p:spPr>
          <p:txBody>
            <a:bodyPr lIns="0" tIns="0" rIns="0" bIns="0" rtlCol="0" anchor="t">
              <a:spAutoFit/>
            </a:bodyPr>
            <a:lstStyle/>
            <a:p>
              <a:pPr algn="ctr">
                <a:lnSpc>
                  <a:spcPts val="1687"/>
                </a:lnSpc>
              </a:pPr>
              <a:r>
                <a:rPr lang="en-US" sz="1600" dirty="0">
                  <a:solidFill>
                    <a:srgbClr val="3D3E44"/>
                  </a:solidFill>
                  <a:latin typeface="Inter Light"/>
                  <a:ea typeface="Inter Light"/>
                  <a:cs typeface="Inter Light"/>
                  <a:sym typeface="Inter Light"/>
                </a:rPr>
                <a:t>Channel-wise fusion</a:t>
              </a:r>
            </a:p>
          </p:txBody>
        </p:sp>
      </p:grpSp>
      <p:sp>
        <p:nvSpPr>
          <p:cNvPr id="23" name="TextBox 23"/>
          <p:cNvSpPr txBox="1"/>
          <p:nvPr/>
        </p:nvSpPr>
        <p:spPr>
          <a:xfrm>
            <a:off x="923032" y="1855948"/>
            <a:ext cx="16441936" cy="269304"/>
          </a:xfrm>
          <a:prstGeom prst="rect">
            <a:avLst/>
          </a:prstGeom>
        </p:spPr>
        <p:txBody>
          <a:bodyPr lIns="0" tIns="0" rIns="0" bIns="0" rtlCol="0" anchor="t">
            <a:spAutoFit/>
          </a:bodyPr>
          <a:lstStyle/>
          <a:p>
            <a:pPr marL="197941" lvl="1" indent="-98971" algn="l">
              <a:lnSpc>
                <a:spcPts val="2125"/>
              </a:lnSpc>
              <a:buFont typeface="Arial"/>
              <a:buChar char="•"/>
            </a:pPr>
            <a:r>
              <a:rPr lang="en-US" b="1" dirty="0">
                <a:solidFill>
                  <a:srgbClr val="3D3E44"/>
                </a:solidFill>
                <a:latin typeface="Inter Bold"/>
                <a:ea typeface="Inter Bold"/>
                <a:cs typeface="Inter Bold"/>
                <a:sym typeface="Inter Bold"/>
              </a:rPr>
              <a:t>Backbone</a:t>
            </a:r>
            <a:r>
              <a:rPr lang="en-US" dirty="0">
                <a:solidFill>
                  <a:srgbClr val="3D3E44"/>
                </a:solidFill>
                <a:latin typeface="Inter Light"/>
                <a:ea typeface="Inter Light"/>
                <a:cs typeface="Inter Light"/>
                <a:sym typeface="Inter Light"/>
              </a:rPr>
              <a:t>: MobileNetV3-Small (ImageNet pre-trained).</a:t>
            </a:r>
          </a:p>
        </p:txBody>
      </p:sp>
      <p:sp>
        <p:nvSpPr>
          <p:cNvPr id="24" name="TextBox 24"/>
          <p:cNvSpPr txBox="1"/>
          <p:nvPr/>
        </p:nvSpPr>
        <p:spPr>
          <a:xfrm>
            <a:off x="923032" y="2100216"/>
            <a:ext cx="16441936" cy="269304"/>
          </a:xfrm>
          <a:prstGeom prst="rect">
            <a:avLst/>
          </a:prstGeom>
        </p:spPr>
        <p:txBody>
          <a:bodyPr lIns="0" tIns="0" rIns="0" bIns="0" rtlCol="0" anchor="t">
            <a:spAutoFit/>
          </a:bodyPr>
          <a:lstStyle/>
          <a:p>
            <a:pPr marL="197941" lvl="1" indent="-98971" algn="l">
              <a:lnSpc>
                <a:spcPts val="2125"/>
              </a:lnSpc>
              <a:buFont typeface="Arial"/>
              <a:buChar char="•"/>
            </a:pPr>
            <a:r>
              <a:rPr lang="en-US" b="1" dirty="0">
                <a:solidFill>
                  <a:srgbClr val="3D3E44"/>
                </a:solidFill>
                <a:latin typeface="Inter Bold"/>
                <a:ea typeface="Inter Bold"/>
                <a:cs typeface="Inter Bold"/>
                <a:sym typeface="Inter Bold"/>
              </a:rPr>
              <a:t>RGB Stream</a:t>
            </a:r>
            <a:r>
              <a:rPr lang="en-US" dirty="0">
                <a:solidFill>
                  <a:srgbClr val="3D3E44"/>
                </a:solidFill>
                <a:latin typeface="Inter Light"/>
                <a:ea typeface="Inter Light"/>
                <a:cs typeface="Inter Light"/>
                <a:sym typeface="Inter Light"/>
              </a:rPr>
              <a:t>: 3-channel input → 576 feature channels.</a:t>
            </a:r>
          </a:p>
        </p:txBody>
      </p:sp>
      <p:sp>
        <p:nvSpPr>
          <p:cNvPr id="25" name="TextBox 25"/>
          <p:cNvSpPr txBox="1"/>
          <p:nvPr/>
        </p:nvSpPr>
        <p:spPr>
          <a:xfrm>
            <a:off x="907792" y="2372003"/>
            <a:ext cx="16441936" cy="269304"/>
          </a:xfrm>
          <a:prstGeom prst="rect">
            <a:avLst/>
          </a:prstGeom>
        </p:spPr>
        <p:txBody>
          <a:bodyPr lIns="0" tIns="0" rIns="0" bIns="0" rtlCol="0" anchor="t">
            <a:spAutoFit/>
          </a:bodyPr>
          <a:lstStyle/>
          <a:p>
            <a:pPr marL="197941" lvl="1" indent="-98971" algn="l">
              <a:lnSpc>
                <a:spcPts val="2125"/>
              </a:lnSpc>
              <a:buFont typeface="Arial"/>
              <a:buChar char="•"/>
            </a:pPr>
            <a:r>
              <a:rPr lang="en-US" b="1" dirty="0">
                <a:solidFill>
                  <a:srgbClr val="3D3E44"/>
                </a:solidFill>
                <a:latin typeface="Inter Bold"/>
                <a:ea typeface="Inter Bold"/>
                <a:cs typeface="Inter Bold"/>
                <a:sym typeface="Inter Bold"/>
              </a:rPr>
              <a:t>Thermal Stream</a:t>
            </a:r>
            <a:r>
              <a:rPr lang="en-US" dirty="0">
                <a:solidFill>
                  <a:srgbClr val="3D3E44"/>
                </a:solidFill>
                <a:latin typeface="Inter Light"/>
                <a:ea typeface="Inter Light"/>
                <a:cs typeface="Inter Light"/>
                <a:sym typeface="Inter Light"/>
              </a:rPr>
              <a:t>: 1-channel input → 576 feature channels.</a:t>
            </a:r>
          </a:p>
        </p:txBody>
      </p:sp>
      <p:sp>
        <p:nvSpPr>
          <p:cNvPr id="26" name="TextBox 26"/>
          <p:cNvSpPr txBox="1"/>
          <p:nvPr/>
        </p:nvSpPr>
        <p:spPr>
          <a:xfrm>
            <a:off x="923032" y="2615034"/>
            <a:ext cx="16441936" cy="269304"/>
          </a:xfrm>
          <a:prstGeom prst="rect">
            <a:avLst/>
          </a:prstGeom>
        </p:spPr>
        <p:txBody>
          <a:bodyPr lIns="0" tIns="0" rIns="0" bIns="0" rtlCol="0" anchor="t">
            <a:spAutoFit/>
          </a:bodyPr>
          <a:lstStyle/>
          <a:p>
            <a:pPr marL="197941" lvl="1" indent="-98971" algn="l">
              <a:lnSpc>
                <a:spcPts val="2125"/>
              </a:lnSpc>
              <a:buFont typeface="Arial"/>
              <a:buChar char="•"/>
            </a:pPr>
            <a:r>
              <a:rPr lang="en-US" b="1" dirty="0">
                <a:solidFill>
                  <a:srgbClr val="3D3E44"/>
                </a:solidFill>
                <a:latin typeface="Inter Bold"/>
                <a:ea typeface="Inter Bold"/>
                <a:cs typeface="Inter Bold"/>
                <a:sym typeface="Inter Bold"/>
              </a:rPr>
              <a:t>Fusion</a:t>
            </a:r>
            <a:r>
              <a:rPr lang="en-US" dirty="0">
                <a:solidFill>
                  <a:srgbClr val="3D3E44"/>
                </a:solidFill>
                <a:latin typeface="Inter Light"/>
                <a:ea typeface="Inter Light"/>
                <a:cs typeface="Inter Light"/>
                <a:sym typeface="Inter Light"/>
              </a:rPr>
              <a:t>: Concatenation (1152 channels) → 1x1 Conv → 512 channels.</a:t>
            </a:r>
          </a:p>
        </p:txBody>
      </p:sp>
      <p:sp>
        <p:nvSpPr>
          <p:cNvPr id="27" name="TextBox 27"/>
          <p:cNvSpPr txBox="1"/>
          <p:nvPr/>
        </p:nvSpPr>
        <p:spPr>
          <a:xfrm>
            <a:off x="938272" y="2859834"/>
            <a:ext cx="16441936" cy="269304"/>
          </a:xfrm>
          <a:prstGeom prst="rect">
            <a:avLst/>
          </a:prstGeom>
        </p:spPr>
        <p:txBody>
          <a:bodyPr lIns="0" tIns="0" rIns="0" bIns="0" rtlCol="0" anchor="t">
            <a:spAutoFit/>
          </a:bodyPr>
          <a:lstStyle/>
          <a:p>
            <a:pPr marL="197941" lvl="1" indent="-98971" algn="l">
              <a:lnSpc>
                <a:spcPts val="2125"/>
              </a:lnSpc>
              <a:buFont typeface="Arial"/>
              <a:buChar char="•"/>
            </a:pPr>
            <a:r>
              <a:rPr lang="en-US" b="1" dirty="0">
                <a:solidFill>
                  <a:srgbClr val="3D3E44"/>
                </a:solidFill>
                <a:latin typeface="Inter Bold"/>
                <a:ea typeface="Inter Bold"/>
                <a:cs typeface="Inter Bold"/>
                <a:sym typeface="Inter Bold"/>
              </a:rPr>
              <a:t>Detection Head</a:t>
            </a:r>
            <a:r>
              <a:rPr lang="en-US" dirty="0">
                <a:solidFill>
                  <a:srgbClr val="3D3E44"/>
                </a:solidFill>
                <a:latin typeface="Inter Light"/>
                <a:ea typeface="Inter Light"/>
                <a:cs typeface="Inter Light"/>
                <a:sym typeface="Inter Light"/>
              </a:rPr>
              <a:t>: 3-layer CNN → Class scores + Bounding boxes.</a:t>
            </a:r>
          </a:p>
        </p:txBody>
      </p:sp>
      <p:sp>
        <p:nvSpPr>
          <p:cNvPr id="28" name="TextBox 28"/>
          <p:cNvSpPr txBox="1"/>
          <p:nvPr/>
        </p:nvSpPr>
        <p:spPr>
          <a:xfrm>
            <a:off x="953512" y="3115920"/>
            <a:ext cx="16441936" cy="269304"/>
          </a:xfrm>
          <a:prstGeom prst="rect">
            <a:avLst/>
          </a:prstGeom>
        </p:spPr>
        <p:txBody>
          <a:bodyPr lIns="0" tIns="0" rIns="0" bIns="0" rtlCol="0" anchor="t">
            <a:spAutoFit/>
          </a:bodyPr>
          <a:lstStyle/>
          <a:p>
            <a:pPr marL="197941" lvl="1" indent="-98971" algn="l">
              <a:lnSpc>
                <a:spcPts val="2125"/>
              </a:lnSpc>
              <a:buFont typeface="Arial"/>
              <a:buChar char="•"/>
            </a:pPr>
            <a:r>
              <a:rPr lang="en-US" b="1" dirty="0">
                <a:solidFill>
                  <a:srgbClr val="3D3E44"/>
                </a:solidFill>
                <a:latin typeface="Inter Bold"/>
                <a:ea typeface="Inter Bold"/>
                <a:cs typeface="Inter Bold"/>
                <a:sym typeface="Inter Bold"/>
              </a:rPr>
              <a:t>Total Parameters</a:t>
            </a:r>
            <a:r>
              <a:rPr lang="en-US" dirty="0">
                <a:solidFill>
                  <a:srgbClr val="3D3E44"/>
                </a:solidFill>
                <a:latin typeface="Inter Light"/>
                <a:ea typeface="Inter Light"/>
                <a:cs typeface="Inter Light"/>
                <a:sym typeface="Inter Light"/>
              </a:rPr>
              <a:t>: ~7.1M (approximately 2x faster than ResNet-34 based models).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dirty="0"/>
            </a:p>
          </p:txBody>
        </p:sp>
      </p:grpSp>
      <p:sp>
        <p:nvSpPr>
          <p:cNvPr id="6" name="TextBox 6"/>
          <p:cNvSpPr txBox="1"/>
          <p:nvPr/>
        </p:nvSpPr>
        <p:spPr>
          <a:xfrm>
            <a:off x="830014" y="642640"/>
            <a:ext cx="15781585" cy="495328"/>
          </a:xfrm>
          <a:prstGeom prst="rect">
            <a:avLst/>
          </a:prstGeom>
        </p:spPr>
        <p:txBody>
          <a:bodyPr wrap="square" lIns="0" tIns="0" rIns="0" bIns="0" rtlCol="0" anchor="t">
            <a:spAutoFit/>
          </a:bodyPr>
          <a:lstStyle/>
          <a:p>
            <a:pPr algn="l">
              <a:lnSpc>
                <a:spcPts val="3749"/>
              </a:lnSpc>
            </a:pPr>
            <a:r>
              <a:rPr lang="en-US" sz="4400" b="1" dirty="0">
                <a:solidFill>
                  <a:srgbClr val="74767D"/>
                </a:solidFill>
                <a:latin typeface="Montserrat Medium"/>
                <a:ea typeface="Montserrat Medium"/>
                <a:cs typeface="Montserrat Medium"/>
                <a:sym typeface="Montserrat Medium"/>
              </a:rPr>
              <a:t>Training Outcomes: Rapid and Efficient Convergence</a:t>
            </a:r>
          </a:p>
        </p:txBody>
      </p:sp>
      <p:sp>
        <p:nvSpPr>
          <p:cNvPr id="7" name="TextBox 7"/>
          <p:cNvSpPr txBox="1"/>
          <p:nvPr/>
        </p:nvSpPr>
        <p:spPr>
          <a:xfrm>
            <a:off x="830015" y="1384846"/>
            <a:ext cx="16627971" cy="243656"/>
          </a:xfrm>
          <a:prstGeom prst="rect">
            <a:avLst/>
          </a:prstGeom>
        </p:spPr>
        <p:txBody>
          <a:bodyPr lIns="0" tIns="0" rIns="0" bIns="0" rtlCol="0" anchor="t">
            <a:spAutoFit/>
          </a:bodyPr>
          <a:lstStyle/>
          <a:p>
            <a:pPr algn="l">
              <a:lnSpc>
                <a:spcPts val="1937"/>
              </a:lnSpc>
            </a:pPr>
            <a:r>
              <a:rPr lang="en-US" sz="2000" dirty="0">
                <a:solidFill>
                  <a:srgbClr val="3D3E44"/>
                </a:solidFill>
                <a:latin typeface="Inter Light"/>
                <a:ea typeface="Inter Light"/>
                <a:cs typeface="Inter Light"/>
                <a:sym typeface="Inter Light"/>
              </a:rPr>
              <a:t>The model exhibited rapid training and convergence on Google </a:t>
            </a:r>
            <a:r>
              <a:rPr lang="en-US" sz="2000" dirty="0" err="1">
                <a:solidFill>
                  <a:srgbClr val="3D3E44"/>
                </a:solidFill>
                <a:latin typeface="Inter Light"/>
                <a:ea typeface="Inter Light"/>
                <a:cs typeface="Inter Light"/>
                <a:sym typeface="Inter Light"/>
              </a:rPr>
              <a:t>Colab</a:t>
            </a:r>
            <a:r>
              <a:rPr lang="en-US" sz="2000" dirty="0">
                <a:solidFill>
                  <a:srgbClr val="3D3E44"/>
                </a:solidFill>
                <a:latin typeface="Inter Light"/>
                <a:ea typeface="Inter Light"/>
                <a:cs typeface="Inter Light"/>
                <a:sym typeface="Inter Light"/>
              </a:rPr>
              <a:t>, thereby demonstrating its efficiency and practical utility.</a:t>
            </a:r>
          </a:p>
        </p:txBody>
      </p:sp>
      <p:sp>
        <p:nvSpPr>
          <p:cNvPr id="8" name="TextBox 8"/>
          <p:cNvSpPr txBox="1"/>
          <p:nvPr/>
        </p:nvSpPr>
        <p:spPr>
          <a:xfrm>
            <a:off x="830014" y="2006501"/>
            <a:ext cx="5113586" cy="258789"/>
          </a:xfrm>
          <a:prstGeom prst="rect">
            <a:avLst/>
          </a:prstGeom>
        </p:spPr>
        <p:txBody>
          <a:bodyPr wrap="square" lIns="0" tIns="0" rIns="0" bIns="0" rtlCol="0" anchor="t">
            <a:spAutoFit/>
          </a:bodyPr>
          <a:lstStyle/>
          <a:p>
            <a:pPr algn="l">
              <a:lnSpc>
                <a:spcPts val="1874"/>
              </a:lnSpc>
            </a:pPr>
            <a:r>
              <a:rPr lang="en-US" sz="2400" b="1" dirty="0">
                <a:solidFill>
                  <a:srgbClr val="74767D"/>
                </a:solidFill>
                <a:latin typeface="Montserrat Medium"/>
                <a:ea typeface="Montserrat Medium"/>
                <a:cs typeface="Montserrat Medium"/>
                <a:sym typeface="Montserrat Medium"/>
              </a:rPr>
              <a:t>Dataset Statistics (KAIST set00)</a:t>
            </a:r>
          </a:p>
        </p:txBody>
      </p:sp>
      <p:sp>
        <p:nvSpPr>
          <p:cNvPr id="9" name="TextBox 9"/>
          <p:cNvSpPr txBox="1"/>
          <p:nvPr/>
        </p:nvSpPr>
        <p:spPr>
          <a:xfrm>
            <a:off x="830015" y="2353716"/>
            <a:ext cx="8126016" cy="243656"/>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Total Samples</a:t>
            </a:r>
            <a:r>
              <a:rPr lang="en-US" dirty="0">
                <a:solidFill>
                  <a:srgbClr val="3D3E44"/>
                </a:solidFill>
                <a:latin typeface="Inter Light"/>
                <a:ea typeface="Inter Light"/>
                <a:cs typeface="Inter Light"/>
                <a:sym typeface="Inter Light"/>
              </a:rPr>
              <a:t>: 17,498 RGB-Thermal pairs.</a:t>
            </a:r>
          </a:p>
        </p:txBody>
      </p:sp>
      <p:sp>
        <p:nvSpPr>
          <p:cNvPr id="10" name="TextBox 10"/>
          <p:cNvSpPr txBox="1"/>
          <p:nvPr/>
        </p:nvSpPr>
        <p:spPr>
          <a:xfrm>
            <a:off x="830015" y="2654201"/>
            <a:ext cx="8126016" cy="243656"/>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Training Set</a:t>
            </a:r>
            <a:r>
              <a:rPr lang="en-US" dirty="0">
                <a:solidFill>
                  <a:srgbClr val="3D3E44"/>
                </a:solidFill>
                <a:latin typeface="Inter Light"/>
                <a:ea typeface="Inter Light"/>
                <a:cs typeface="Inter Light"/>
                <a:sym typeface="Inter Light"/>
              </a:rPr>
              <a:t>: 12,248 samples (70%).</a:t>
            </a:r>
          </a:p>
        </p:txBody>
      </p:sp>
      <p:sp>
        <p:nvSpPr>
          <p:cNvPr id="11" name="TextBox 11"/>
          <p:cNvSpPr txBox="1"/>
          <p:nvPr/>
        </p:nvSpPr>
        <p:spPr>
          <a:xfrm>
            <a:off x="830015" y="2954685"/>
            <a:ext cx="8126016" cy="243656"/>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Validation Set</a:t>
            </a:r>
            <a:r>
              <a:rPr lang="en-US" dirty="0">
                <a:solidFill>
                  <a:srgbClr val="3D3E44"/>
                </a:solidFill>
                <a:latin typeface="Inter Light"/>
                <a:ea typeface="Inter Light"/>
                <a:cs typeface="Inter Light"/>
                <a:sym typeface="Inter Light"/>
              </a:rPr>
              <a:t>: 2,625 samples (15%).</a:t>
            </a:r>
          </a:p>
        </p:txBody>
      </p:sp>
      <p:sp>
        <p:nvSpPr>
          <p:cNvPr id="12" name="TextBox 12"/>
          <p:cNvSpPr txBox="1"/>
          <p:nvPr/>
        </p:nvSpPr>
        <p:spPr>
          <a:xfrm>
            <a:off x="830015" y="3255169"/>
            <a:ext cx="8126016" cy="243656"/>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Test Set</a:t>
            </a:r>
            <a:r>
              <a:rPr lang="en-US" dirty="0">
                <a:solidFill>
                  <a:srgbClr val="3D3E44"/>
                </a:solidFill>
                <a:latin typeface="Inter Light"/>
                <a:ea typeface="Inter Light"/>
                <a:cs typeface="Inter Light"/>
                <a:sym typeface="Inter Light"/>
              </a:rPr>
              <a:t>: 2,625 samples (15%).</a:t>
            </a:r>
          </a:p>
        </p:txBody>
      </p:sp>
      <p:sp>
        <p:nvSpPr>
          <p:cNvPr id="13" name="TextBox 13"/>
          <p:cNvSpPr txBox="1"/>
          <p:nvPr/>
        </p:nvSpPr>
        <p:spPr>
          <a:xfrm>
            <a:off x="830015" y="3555652"/>
            <a:ext cx="8126016" cy="487313"/>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Image Dimensions</a:t>
            </a:r>
            <a:r>
              <a:rPr lang="en-US" dirty="0">
                <a:solidFill>
                  <a:srgbClr val="3D3E44"/>
                </a:solidFill>
                <a:latin typeface="Inter Light"/>
                <a:ea typeface="Inter Light"/>
                <a:cs typeface="Inter Light"/>
                <a:sym typeface="Inter Light"/>
              </a:rPr>
              <a:t>: Standardized to 320×240 pixels from the original 640×480.</a:t>
            </a:r>
          </a:p>
        </p:txBody>
      </p:sp>
      <p:sp>
        <p:nvSpPr>
          <p:cNvPr id="16" name="TextBox 16"/>
          <p:cNvSpPr txBox="1"/>
          <p:nvPr/>
        </p:nvSpPr>
        <p:spPr>
          <a:xfrm>
            <a:off x="9341495" y="2006501"/>
            <a:ext cx="4298305" cy="258789"/>
          </a:xfrm>
          <a:prstGeom prst="rect">
            <a:avLst/>
          </a:prstGeom>
        </p:spPr>
        <p:txBody>
          <a:bodyPr wrap="square" lIns="0" tIns="0" rIns="0" bIns="0" rtlCol="0" anchor="t">
            <a:spAutoFit/>
          </a:bodyPr>
          <a:lstStyle/>
          <a:p>
            <a:pPr algn="l">
              <a:lnSpc>
                <a:spcPts val="1874"/>
              </a:lnSpc>
            </a:pPr>
            <a:r>
              <a:rPr lang="en-US" sz="2400" b="1" dirty="0">
                <a:solidFill>
                  <a:srgbClr val="74767D"/>
                </a:solidFill>
                <a:latin typeface="Montserrat Medium"/>
                <a:ea typeface="Montserrat Medium"/>
                <a:cs typeface="Montserrat Medium"/>
                <a:sym typeface="Montserrat Medium"/>
              </a:rPr>
              <a:t>Training Configuration</a:t>
            </a:r>
          </a:p>
        </p:txBody>
      </p:sp>
      <p:sp>
        <p:nvSpPr>
          <p:cNvPr id="17" name="TextBox 17"/>
          <p:cNvSpPr txBox="1"/>
          <p:nvPr/>
        </p:nvSpPr>
        <p:spPr>
          <a:xfrm>
            <a:off x="9341495" y="2353716"/>
            <a:ext cx="8126016" cy="243656"/>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Model Parameters</a:t>
            </a:r>
            <a:r>
              <a:rPr lang="en-US" dirty="0">
                <a:solidFill>
                  <a:srgbClr val="3D3E44"/>
                </a:solidFill>
                <a:latin typeface="Inter Light"/>
                <a:ea typeface="Inter Light"/>
                <a:cs typeface="Inter Light"/>
                <a:sym typeface="Inter Light"/>
              </a:rPr>
              <a:t>: 7,152,502 total.</a:t>
            </a:r>
          </a:p>
        </p:txBody>
      </p:sp>
      <p:sp>
        <p:nvSpPr>
          <p:cNvPr id="18" name="TextBox 18"/>
          <p:cNvSpPr txBox="1"/>
          <p:nvPr/>
        </p:nvSpPr>
        <p:spPr>
          <a:xfrm>
            <a:off x="9341495" y="2654201"/>
            <a:ext cx="8126016" cy="243656"/>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Epochs</a:t>
            </a:r>
            <a:r>
              <a:rPr lang="en-US" dirty="0">
                <a:solidFill>
                  <a:srgbClr val="3D3E44"/>
                </a:solidFill>
                <a:latin typeface="Inter Light"/>
                <a:ea typeface="Inter Light"/>
                <a:cs typeface="Inter Light"/>
                <a:sym typeface="Inter Light"/>
              </a:rPr>
              <a:t>: 30.</a:t>
            </a:r>
          </a:p>
        </p:txBody>
      </p:sp>
      <p:sp>
        <p:nvSpPr>
          <p:cNvPr id="19" name="TextBox 19"/>
          <p:cNvSpPr txBox="1"/>
          <p:nvPr/>
        </p:nvSpPr>
        <p:spPr>
          <a:xfrm>
            <a:off x="9341495" y="2954685"/>
            <a:ext cx="8126016" cy="243656"/>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Batch Size</a:t>
            </a:r>
            <a:r>
              <a:rPr lang="en-US" dirty="0">
                <a:solidFill>
                  <a:srgbClr val="3D3E44"/>
                </a:solidFill>
                <a:latin typeface="Inter Light"/>
                <a:ea typeface="Inter Light"/>
                <a:cs typeface="Inter Light"/>
                <a:sym typeface="Inter Light"/>
              </a:rPr>
              <a:t>: 16.</a:t>
            </a:r>
          </a:p>
        </p:txBody>
      </p:sp>
      <p:sp>
        <p:nvSpPr>
          <p:cNvPr id="20" name="TextBox 20"/>
          <p:cNvSpPr txBox="1"/>
          <p:nvPr/>
        </p:nvSpPr>
        <p:spPr>
          <a:xfrm>
            <a:off x="9341495" y="3255169"/>
            <a:ext cx="8126016" cy="243656"/>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Optimizer</a:t>
            </a:r>
            <a:r>
              <a:rPr lang="en-US" dirty="0">
                <a:solidFill>
                  <a:srgbClr val="3D3E44"/>
                </a:solidFill>
                <a:latin typeface="Inter Light"/>
                <a:ea typeface="Inter Light"/>
                <a:cs typeface="Inter Light"/>
                <a:sym typeface="Inter Light"/>
              </a:rPr>
              <a:t>: </a:t>
            </a:r>
            <a:r>
              <a:rPr lang="en-US" dirty="0" err="1">
                <a:solidFill>
                  <a:srgbClr val="3D3E44"/>
                </a:solidFill>
                <a:latin typeface="Inter Light"/>
                <a:ea typeface="Inter Light"/>
                <a:cs typeface="Inter Light"/>
                <a:sym typeface="Inter Light"/>
              </a:rPr>
              <a:t>AdamW</a:t>
            </a:r>
            <a:r>
              <a:rPr lang="en-US" dirty="0">
                <a:solidFill>
                  <a:srgbClr val="3D3E44"/>
                </a:solidFill>
                <a:latin typeface="Inter Light"/>
                <a:ea typeface="Inter Light"/>
                <a:cs typeface="Inter Light"/>
                <a:sym typeface="Inter Light"/>
              </a:rPr>
              <a:t> (</a:t>
            </a:r>
            <a:r>
              <a:rPr lang="en-US" dirty="0" err="1">
                <a:solidFill>
                  <a:srgbClr val="3D3E44"/>
                </a:solidFill>
                <a:latin typeface="Inter Light"/>
                <a:ea typeface="Inter Light"/>
                <a:cs typeface="Inter Light"/>
                <a:sym typeface="Inter Light"/>
              </a:rPr>
              <a:t>lr</a:t>
            </a:r>
            <a:r>
              <a:rPr lang="en-US" dirty="0">
                <a:solidFill>
                  <a:srgbClr val="3D3E44"/>
                </a:solidFill>
                <a:latin typeface="Inter Light"/>
                <a:ea typeface="Inter Light"/>
                <a:cs typeface="Inter Light"/>
                <a:sym typeface="Inter Light"/>
              </a:rPr>
              <a:t>=1e-3, </a:t>
            </a:r>
            <a:r>
              <a:rPr lang="en-US" dirty="0" err="1">
                <a:solidFill>
                  <a:srgbClr val="3D3E44"/>
                </a:solidFill>
                <a:latin typeface="Inter Light"/>
                <a:ea typeface="Inter Light"/>
                <a:cs typeface="Inter Light"/>
                <a:sym typeface="Inter Light"/>
              </a:rPr>
              <a:t>weight_decay</a:t>
            </a:r>
            <a:r>
              <a:rPr lang="en-US" dirty="0">
                <a:solidFill>
                  <a:srgbClr val="3D3E44"/>
                </a:solidFill>
                <a:latin typeface="Inter Light"/>
                <a:ea typeface="Inter Light"/>
                <a:cs typeface="Inter Light"/>
                <a:sym typeface="Inter Light"/>
              </a:rPr>
              <a:t>=1e-4).</a:t>
            </a:r>
          </a:p>
        </p:txBody>
      </p:sp>
      <p:sp>
        <p:nvSpPr>
          <p:cNvPr id="21" name="TextBox 21"/>
          <p:cNvSpPr txBox="1"/>
          <p:nvPr/>
        </p:nvSpPr>
        <p:spPr>
          <a:xfrm>
            <a:off x="9341495" y="3555652"/>
            <a:ext cx="8126016" cy="243656"/>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Loss Function</a:t>
            </a:r>
            <a:r>
              <a:rPr lang="en-US" dirty="0">
                <a:solidFill>
                  <a:srgbClr val="3D3E44"/>
                </a:solidFill>
                <a:latin typeface="Inter Light"/>
                <a:ea typeface="Inter Light"/>
                <a:cs typeface="Inter Light"/>
                <a:sym typeface="Inter Light"/>
              </a:rPr>
              <a:t>: MSE loss (output magnitude </a:t>
            </a:r>
            <a:r>
              <a:rPr lang="en-US" dirty="0" err="1">
                <a:solidFill>
                  <a:srgbClr val="3D3E44"/>
                </a:solidFill>
                <a:latin typeface="Inter Light"/>
                <a:ea typeface="Inter Light"/>
                <a:cs typeface="Inter Light"/>
                <a:sym typeface="Inter Light"/>
              </a:rPr>
              <a:t>minimisation</a:t>
            </a:r>
            <a:r>
              <a:rPr lang="en-US" dirty="0">
                <a:solidFill>
                  <a:srgbClr val="3D3E44"/>
                </a:solidFill>
                <a:latin typeface="Inter Light"/>
                <a:ea typeface="Inter Light"/>
                <a:cs typeface="Inter Light"/>
                <a:sym typeface="Inter Light"/>
              </a:rPr>
              <a:t>).</a:t>
            </a:r>
          </a:p>
        </p:txBody>
      </p:sp>
      <p:sp>
        <p:nvSpPr>
          <p:cNvPr id="22" name="TextBox 22"/>
          <p:cNvSpPr txBox="1"/>
          <p:nvPr/>
        </p:nvSpPr>
        <p:spPr>
          <a:xfrm>
            <a:off x="9341495" y="3856136"/>
            <a:ext cx="8126016" cy="243656"/>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Mixed Precision</a:t>
            </a:r>
            <a:r>
              <a:rPr lang="en-US" dirty="0">
                <a:solidFill>
                  <a:srgbClr val="3D3E44"/>
                </a:solidFill>
                <a:latin typeface="Inter Light"/>
                <a:ea typeface="Inter Light"/>
                <a:cs typeface="Inter Light"/>
                <a:sym typeface="Inter Light"/>
              </a:rPr>
              <a:t>: Employed (</a:t>
            </a:r>
            <a:r>
              <a:rPr lang="en-US" dirty="0" err="1">
                <a:solidFill>
                  <a:srgbClr val="3D3E44"/>
                </a:solidFill>
                <a:latin typeface="Inter Light"/>
                <a:ea typeface="Inter Light"/>
                <a:cs typeface="Inter Light"/>
                <a:sym typeface="Inter Light"/>
              </a:rPr>
              <a:t>torch.cuda.amp</a:t>
            </a:r>
            <a:r>
              <a:rPr lang="en-US" dirty="0">
                <a:solidFill>
                  <a:srgbClr val="3D3E44"/>
                </a:solidFill>
                <a:latin typeface="Inter Light"/>
                <a:ea typeface="Inter Light"/>
                <a:cs typeface="Inter Light"/>
                <a:sym typeface="Inter Light"/>
              </a:rPr>
              <a:t>).</a:t>
            </a:r>
          </a:p>
        </p:txBody>
      </p:sp>
      <p:sp>
        <p:nvSpPr>
          <p:cNvPr id="23" name="TextBox 23"/>
          <p:cNvSpPr txBox="1"/>
          <p:nvPr/>
        </p:nvSpPr>
        <p:spPr>
          <a:xfrm>
            <a:off x="9341495" y="4156621"/>
            <a:ext cx="8126016" cy="487313"/>
          </a:xfrm>
          <a:prstGeom prst="rect">
            <a:avLst/>
          </a:prstGeom>
        </p:spPr>
        <p:txBody>
          <a:bodyPr lIns="0" tIns="0" rIns="0" bIns="0" rtlCol="0" anchor="t">
            <a:spAutoFit/>
          </a:bodyPr>
          <a:lstStyle/>
          <a:p>
            <a:pPr marL="179090" lvl="1" indent="-89545" algn="l">
              <a:lnSpc>
                <a:spcPts val="1937"/>
              </a:lnSpc>
              <a:buFont typeface="Arial"/>
              <a:buChar char="•"/>
            </a:pPr>
            <a:r>
              <a:rPr lang="en-US" b="1" dirty="0">
                <a:solidFill>
                  <a:srgbClr val="3D3E44"/>
                </a:solidFill>
                <a:latin typeface="Inter Bold"/>
                <a:ea typeface="Inter Bold"/>
                <a:cs typeface="Inter Bold"/>
                <a:sym typeface="Inter Bold"/>
              </a:rPr>
              <a:t>Data Augmentation</a:t>
            </a:r>
            <a:r>
              <a:rPr lang="en-US" dirty="0">
                <a:solidFill>
                  <a:srgbClr val="3D3E44"/>
                </a:solidFill>
                <a:latin typeface="Inter Light"/>
                <a:ea typeface="Inter Light"/>
                <a:cs typeface="Inter Light"/>
                <a:sym typeface="Inter Light"/>
              </a:rPr>
              <a:t>: Random horizontal flip, </a:t>
            </a:r>
            <a:r>
              <a:rPr lang="en-US" dirty="0" err="1">
                <a:solidFill>
                  <a:srgbClr val="3D3E44"/>
                </a:solidFill>
                <a:latin typeface="Inter Light"/>
                <a:ea typeface="Inter Light"/>
                <a:cs typeface="Inter Light"/>
                <a:sym typeface="Inter Light"/>
              </a:rPr>
              <a:t>colour</a:t>
            </a:r>
            <a:r>
              <a:rPr lang="en-US" dirty="0">
                <a:solidFill>
                  <a:srgbClr val="3D3E44"/>
                </a:solidFill>
                <a:latin typeface="Inter Light"/>
                <a:ea typeface="Inter Light"/>
                <a:cs typeface="Inter Light"/>
                <a:sym typeface="Inter Light"/>
              </a:rPr>
              <a:t> jitter (applied during training phase only).</a:t>
            </a:r>
          </a:p>
        </p:txBody>
      </p:sp>
      <p:sp>
        <p:nvSpPr>
          <p:cNvPr id="28" name="AutoShape 2">
            <a:extLst>
              <a:ext uri="{FF2B5EF4-FFF2-40B4-BE49-F238E27FC236}">
                <a16:creationId xmlns:a16="http://schemas.microsoft.com/office/drawing/2014/main" id="{D86A9C2D-EB9B-B465-CB89-3BB8913C317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descr="A collage of images of a road and buildings&#10;&#10;AI-generated content may be incorrect.">
            <a:extLst>
              <a:ext uri="{FF2B5EF4-FFF2-40B4-BE49-F238E27FC236}">
                <a16:creationId xmlns:a16="http://schemas.microsoft.com/office/drawing/2014/main" id="{BC9E0509-26AC-2C8F-E054-53141C0D2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4795887"/>
            <a:ext cx="9412291" cy="51826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txBody>
            <a:bodyPr/>
            <a:lstStyle/>
            <a:p>
              <a:endParaRPr lang="en-US"/>
            </a:p>
          </p:txBody>
        </p:sp>
      </p:grpSp>
      <p:sp>
        <p:nvSpPr>
          <p:cNvPr id="8" name="TextBox 8"/>
          <p:cNvSpPr txBox="1"/>
          <p:nvPr/>
        </p:nvSpPr>
        <p:spPr>
          <a:xfrm>
            <a:off x="7841084" y="824895"/>
            <a:ext cx="9445526" cy="1151930"/>
          </a:xfrm>
          <a:prstGeom prst="rect">
            <a:avLst/>
          </a:prstGeom>
        </p:spPr>
        <p:txBody>
          <a:bodyPr lIns="0" tIns="0" rIns="0" bIns="0" rtlCol="0" anchor="t">
            <a:spAutoFit/>
          </a:bodyPr>
          <a:lstStyle/>
          <a:p>
            <a:pPr algn="l">
              <a:lnSpc>
                <a:spcPts val="4499"/>
              </a:lnSpc>
            </a:pPr>
            <a:r>
              <a:rPr lang="en-US" sz="4400" b="1" dirty="0">
                <a:solidFill>
                  <a:srgbClr val="74767D"/>
                </a:solidFill>
                <a:latin typeface="Montserrat Medium"/>
                <a:ea typeface="Montserrat Medium"/>
                <a:cs typeface="Montserrat Medium"/>
                <a:sym typeface="Montserrat Medium"/>
              </a:rPr>
              <a:t>Performance Metrics &amp; Model Checkpoint</a:t>
            </a:r>
          </a:p>
        </p:txBody>
      </p:sp>
      <p:sp>
        <p:nvSpPr>
          <p:cNvPr id="9" name="TextBox 9"/>
          <p:cNvSpPr txBox="1"/>
          <p:nvPr/>
        </p:nvSpPr>
        <p:spPr>
          <a:xfrm>
            <a:off x="7850237" y="2538800"/>
            <a:ext cx="9445526" cy="589905"/>
          </a:xfrm>
          <a:prstGeom prst="rect">
            <a:avLst/>
          </a:prstGeom>
        </p:spPr>
        <p:txBody>
          <a:bodyPr lIns="0" tIns="0" rIns="0" bIns="0" rtlCol="0" anchor="t">
            <a:spAutoFit/>
          </a:bodyPr>
          <a:lstStyle/>
          <a:p>
            <a:pPr algn="l">
              <a:lnSpc>
                <a:spcPts val="2312"/>
              </a:lnSpc>
            </a:pPr>
            <a:r>
              <a:rPr lang="en-US" sz="2000" dirty="0">
                <a:solidFill>
                  <a:srgbClr val="3D3E44"/>
                </a:solidFill>
                <a:latin typeface="Inter Light"/>
                <a:ea typeface="Inter Light"/>
                <a:cs typeface="Inter Light"/>
                <a:sym typeface="Inter Light"/>
              </a:rPr>
              <a:t>The system demonstrates robust performance in terms of training time and inference speed, with a pre-trained model available for deployment.</a:t>
            </a:r>
          </a:p>
        </p:txBody>
      </p:sp>
      <p:sp>
        <p:nvSpPr>
          <p:cNvPr id="10" name="TextBox 10"/>
          <p:cNvSpPr txBox="1"/>
          <p:nvPr/>
        </p:nvSpPr>
        <p:spPr>
          <a:xfrm>
            <a:off x="7850237" y="3932932"/>
            <a:ext cx="2995017" cy="522386"/>
          </a:xfrm>
          <a:prstGeom prst="rect">
            <a:avLst/>
          </a:prstGeom>
        </p:spPr>
        <p:txBody>
          <a:bodyPr lIns="0" tIns="0" rIns="0" bIns="0" rtlCol="0" anchor="t">
            <a:spAutoFit/>
          </a:bodyPr>
          <a:lstStyle/>
          <a:p>
            <a:pPr algn="ctr">
              <a:lnSpc>
                <a:spcPts val="4750"/>
              </a:lnSpc>
            </a:pPr>
            <a:r>
              <a:rPr lang="en-US" sz="4750" b="1" dirty="0">
                <a:solidFill>
                  <a:srgbClr val="3D3E44"/>
                </a:solidFill>
                <a:latin typeface="Montserrat Medium"/>
                <a:ea typeface="Montserrat Medium"/>
                <a:cs typeface="Montserrat Medium"/>
                <a:sym typeface="Montserrat Medium"/>
              </a:rPr>
              <a:t>1.5-2h</a:t>
            </a:r>
          </a:p>
        </p:txBody>
      </p:sp>
      <p:sp>
        <p:nvSpPr>
          <p:cNvPr id="11" name="TextBox 11"/>
          <p:cNvSpPr txBox="1"/>
          <p:nvPr/>
        </p:nvSpPr>
        <p:spPr>
          <a:xfrm>
            <a:off x="8195816" y="4676031"/>
            <a:ext cx="2303710" cy="297507"/>
          </a:xfrm>
          <a:prstGeom prst="rect">
            <a:avLst/>
          </a:prstGeom>
        </p:spPr>
        <p:txBody>
          <a:bodyPr lIns="0" tIns="0" rIns="0" bIns="0" rtlCol="0" anchor="t">
            <a:spAutoFit/>
          </a:bodyPr>
          <a:lstStyle/>
          <a:p>
            <a:pPr algn="ctr">
              <a:lnSpc>
                <a:spcPts val="2249"/>
              </a:lnSpc>
            </a:pPr>
            <a:r>
              <a:rPr lang="en-US" sz="1812" b="1" dirty="0">
                <a:solidFill>
                  <a:srgbClr val="3D3E44"/>
                </a:solidFill>
                <a:latin typeface="Montserrat Medium"/>
                <a:ea typeface="Montserrat Medium"/>
                <a:cs typeface="Montserrat Medium"/>
                <a:sym typeface="Montserrat Medium"/>
              </a:rPr>
              <a:t>Total Training Time</a:t>
            </a:r>
          </a:p>
        </p:txBody>
      </p:sp>
      <p:sp>
        <p:nvSpPr>
          <p:cNvPr id="12" name="TextBox 12"/>
          <p:cNvSpPr txBox="1"/>
          <p:nvPr/>
        </p:nvSpPr>
        <p:spPr>
          <a:xfrm>
            <a:off x="7850237" y="5017294"/>
            <a:ext cx="2995017" cy="270330"/>
          </a:xfrm>
          <a:prstGeom prst="rect">
            <a:avLst/>
          </a:prstGeom>
        </p:spPr>
        <p:txBody>
          <a:bodyPr lIns="0" tIns="0" rIns="0" bIns="0" rtlCol="0" anchor="t">
            <a:spAutoFit/>
          </a:bodyPr>
          <a:lstStyle/>
          <a:p>
            <a:pPr algn="ctr">
              <a:lnSpc>
                <a:spcPts val="2312"/>
              </a:lnSpc>
            </a:pPr>
            <a:r>
              <a:rPr lang="en-US" sz="1600" dirty="0">
                <a:solidFill>
                  <a:srgbClr val="3D3E44"/>
                </a:solidFill>
                <a:latin typeface="Inter Light"/>
                <a:ea typeface="Inter Light"/>
                <a:cs typeface="Inter Light"/>
                <a:sym typeface="Inter Light"/>
              </a:rPr>
              <a:t>For 30 epochs on T4 GPU.</a:t>
            </a:r>
          </a:p>
        </p:txBody>
      </p:sp>
      <p:sp>
        <p:nvSpPr>
          <p:cNvPr id="13" name="TextBox 13"/>
          <p:cNvSpPr txBox="1"/>
          <p:nvPr/>
        </p:nvSpPr>
        <p:spPr>
          <a:xfrm>
            <a:off x="11075491" y="3932932"/>
            <a:ext cx="2995018" cy="522386"/>
          </a:xfrm>
          <a:prstGeom prst="rect">
            <a:avLst/>
          </a:prstGeom>
        </p:spPr>
        <p:txBody>
          <a:bodyPr lIns="0" tIns="0" rIns="0" bIns="0" rtlCol="0" anchor="t">
            <a:spAutoFit/>
          </a:bodyPr>
          <a:lstStyle/>
          <a:p>
            <a:pPr algn="ctr">
              <a:lnSpc>
                <a:spcPts val="4750"/>
              </a:lnSpc>
            </a:pPr>
            <a:r>
              <a:rPr lang="en-US" sz="4750" b="1">
                <a:solidFill>
                  <a:srgbClr val="3D3E44"/>
                </a:solidFill>
                <a:latin typeface="Montserrat Medium"/>
                <a:ea typeface="Montserrat Medium"/>
                <a:cs typeface="Montserrat Medium"/>
                <a:sym typeface="Montserrat Medium"/>
              </a:rPr>
              <a:t>3.8-3.9</a:t>
            </a:r>
          </a:p>
        </p:txBody>
      </p:sp>
      <p:sp>
        <p:nvSpPr>
          <p:cNvPr id="14" name="TextBox 14"/>
          <p:cNvSpPr txBox="1"/>
          <p:nvPr/>
        </p:nvSpPr>
        <p:spPr>
          <a:xfrm>
            <a:off x="11421070" y="4676031"/>
            <a:ext cx="2303710" cy="297507"/>
          </a:xfrm>
          <a:prstGeom prst="rect">
            <a:avLst/>
          </a:prstGeom>
        </p:spPr>
        <p:txBody>
          <a:bodyPr lIns="0" tIns="0" rIns="0" bIns="0" rtlCol="0" anchor="t">
            <a:spAutoFit/>
          </a:bodyPr>
          <a:lstStyle/>
          <a:p>
            <a:pPr algn="ctr">
              <a:lnSpc>
                <a:spcPts val="2249"/>
              </a:lnSpc>
            </a:pPr>
            <a:r>
              <a:rPr lang="en-US" sz="1812" b="1">
                <a:solidFill>
                  <a:srgbClr val="3D3E44"/>
                </a:solidFill>
                <a:latin typeface="Montserrat Medium"/>
                <a:ea typeface="Montserrat Medium"/>
                <a:cs typeface="Montserrat Medium"/>
                <a:sym typeface="Montserrat Medium"/>
              </a:rPr>
              <a:t>Inference Speed</a:t>
            </a:r>
          </a:p>
        </p:txBody>
      </p:sp>
      <p:sp>
        <p:nvSpPr>
          <p:cNvPr id="15" name="TextBox 15"/>
          <p:cNvSpPr txBox="1"/>
          <p:nvPr/>
        </p:nvSpPr>
        <p:spPr>
          <a:xfrm>
            <a:off x="11075491" y="5017294"/>
            <a:ext cx="2995018" cy="270330"/>
          </a:xfrm>
          <a:prstGeom prst="rect">
            <a:avLst/>
          </a:prstGeom>
        </p:spPr>
        <p:txBody>
          <a:bodyPr lIns="0" tIns="0" rIns="0" bIns="0" rtlCol="0" anchor="t">
            <a:spAutoFit/>
          </a:bodyPr>
          <a:lstStyle/>
          <a:p>
            <a:pPr algn="ctr">
              <a:lnSpc>
                <a:spcPts val="2312"/>
              </a:lnSpc>
            </a:pPr>
            <a:r>
              <a:rPr lang="en-US" sz="1600" dirty="0">
                <a:solidFill>
                  <a:srgbClr val="3D3E44"/>
                </a:solidFill>
                <a:latin typeface="Inter Light"/>
                <a:ea typeface="Inter Light"/>
                <a:cs typeface="Inter Light"/>
                <a:sym typeface="Inter Light"/>
              </a:rPr>
              <a:t>Iterations/second on T4 GPU.</a:t>
            </a:r>
          </a:p>
        </p:txBody>
      </p:sp>
      <p:sp>
        <p:nvSpPr>
          <p:cNvPr id="16" name="TextBox 16"/>
          <p:cNvSpPr txBox="1"/>
          <p:nvPr/>
        </p:nvSpPr>
        <p:spPr>
          <a:xfrm>
            <a:off x="14300746" y="3932932"/>
            <a:ext cx="2995017" cy="522386"/>
          </a:xfrm>
          <a:prstGeom prst="rect">
            <a:avLst/>
          </a:prstGeom>
        </p:spPr>
        <p:txBody>
          <a:bodyPr lIns="0" tIns="0" rIns="0" bIns="0" rtlCol="0" anchor="t">
            <a:spAutoFit/>
          </a:bodyPr>
          <a:lstStyle/>
          <a:p>
            <a:pPr algn="ctr">
              <a:lnSpc>
                <a:spcPts val="4750"/>
              </a:lnSpc>
            </a:pPr>
            <a:r>
              <a:rPr lang="en-US" sz="4750" b="1">
                <a:solidFill>
                  <a:srgbClr val="3D3E44"/>
                </a:solidFill>
                <a:latin typeface="Montserrat Medium"/>
                <a:ea typeface="Montserrat Medium"/>
                <a:cs typeface="Montserrat Medium"/>
                <a:sym typeface="Montserrat Medium"/>
              </a:rPr>
              <a:t>0.0000</a:t>
            </a:r>
          </a:p>
        </p:txBody>
      </p:sp>
      <p:sp>
        <p:nvSpPr>
          <p:cNvPr id="17" name="TextBox 17"/>
          <p:cNvSpPr txBox="1"/>
          <p:nvPr/>
        </p:nvSpPr>
        <p:spPr>
          <a:xfrm>
            <a:off x="14646325" y="4676031"/>
            <a:ext cx="2303710" cy="297507"/>
          </a:xfrm>
          <a:prstGeom prst="rect">
            <a:avLst/>
          </a:prstGeom>
        </p:spPr>
        <p:txBody>
          <a:bodyPr lIns="0" tIns="0" rIns="0" bIns="0" rtlCol="0" anchor="t">
            <a:spAutoFit/>
          </a:bodyPr>
          <a:lstStyle/>
          <a:p>
            <a:pPr algn="ctr">
              <a:lnSpc>
                <a:spcPts val="2249"/>
              </a:lnSpc>
            </a:pPr>
            <a:r>
              <a:rPr lang="en-US" sz="1812" b="1">
                <a:solidFill>
                  <a:srgbClr val="3D3E44"/>
                </a:solidFill>
                <a:latin typeface="Montserrat Medium"/>
                <a:ea typeface="Montserrat Medium"/>
                <a:cs typeface="Montserrat Medium"/>
                <a:sym typeface="Montserrat Medium"/>
              </a:rPr>
              <a:t>Final Loss</a:t>
            </a:r>
          </a:p>
        </p:txBody>
      </p:sp>
      <p:sp>
        <p:nvSpPr>
          <p:cNvPr id="18" name="TextBox 18"/>
          <p:cNvSpPr txBox="1"/>
          <p:nvPr/>
        </p:nvSpPr>
        <p:spPr>
          <a:xfrm>
            <a:off x="14300746" y="5017294"/>
            <a:ext cx="2995017" cy="565283"/>
          </a:xfrm>
          <a:prstGeom prst="rect">
            <a:avLst/>
          </a:prstGeom>
        </p:spPr>
        <p:txBody>
          <a:bodyPr lIns="0" tIns="0" rIns="0" bIns="0" rtlCol="0" anchor="t">
            <a:spAutoFit/>
          </a:bodyPr>
          <a:lstStyle/>
          <a:p>
            <a:pPr algn="ctr">
              <a:lnSpc>
                <a:spcPts val="2312"/>
              </a:lnSpc>
            </a:pPr>
            <a:r>
              <a:rPr lang="en-US" sz="1600" dirty="0">
                <a:solidFill>
                  <a:srgbClr val="3D3E44"/>
                </a:solidFill>
                <a:latin typeface="Inter Light"/>
                <a:ea typeface="Inter Light"/>
                <a:cs typeface="Inter Light"/>
                <a:sym typeface="Inter Light"/>
              </a:rPr>
              <a:t>Convergence achieved for both training and validation sets.</a:t>
            </a:r>
          </a:p>
        </p:txBody>
      </p:sp>
      <p:sp>
        <p:nvSpPr>
          <p:cNvPr id="19" name="TextBox 19"/>
          <p:cNvSpPr txBox="1"/>
          <p:nvPr/>
        </p:nvSpPr>
        <p:spPr>
          <a:xfrm>
            <a:off x="11075491" y="6219676"/>
            <a:ext cx="2995018" cy="522386"/>
          </a:xfrm>
          <a:prstGeom prst="rect">
            <a:avLst/>
          </a:prstGeom>
        </p:spPr>
        <p:txBody>
          <a:bodyPr lIns="0" tIns="0" rIns="0" bIns="0" rtlCol="0" anchor="t">
            <a:spAutoFit/>
          </a:bodyPr>
          <a:lstStyle/>
          <a:p>
            <a:pPr algn="ctr">
              <a:lnSpc>
                <a:spcPts val="4750"/>
              </a:lnSpc>
            </a:pPr>
            <a:r>
              <a:rPr lang="en-US" sz="4750" b="1">
                <a:solidFill>
                  <a:srgbClr val="3D3E44"/>
                </a:solidFill>
                <a:latin typeface="Montserrat Medium"/>
                <a:ea typeface="Montserrat Medium"/>
                <a:cs typeface="Montserrat Medium"/>
                <a:sym typeface="Montserrat Medium"/>
              </a:rPr>
              <a:t>28.98MB</a:t>
            </a:r>
          </a:p>
        </p:txBody>
      </p:sp>
      <p:sp>
        <p:nvSpPr>
          <p:cNvPr id="20" name="TextBox 20"/>
          <p:cNvSpPr txBox="1"/>
          <p:nvPr/>
        </p:nvSpPr>
        <p:spPr>
          <a:xfrm>
            <a:off x="11238160" y="6962775"/>
            <a:ext cx="2669679" cy="297507"/>
          </a:xfrm>
          <a:prstGeom prst="rect">
            <a:avLst/>
          </a:prstGeom>
        </p:spPr>
        <p:txBody>
          <a:bodyPr lIns="0" tIns="0" rIns="0" bIns="0" rtlCol="0" anchor="t">
            <a:spAutoFit/>
          </a:bodyPr>
          <a:lstStyle/>
          <a:p>
            <a:pPr algn="ctr">
              <a:lnSpc>
                <a:spcPts val="2249"/>
              </a:lnSpc>
            </a:pPr>
            <a:r>
              <a:rPr lang="en-US" sz="1812" b="1">
                <a:solidFill>
                  <a:srgbClr val="3D3E44"/>
                </a:solidFill>
                <a:latin typeface="Montserrat Medium"/>
                <a:ea typeface="Montserrat Medium"/>
                <a:cs typeface="Montserrat Medium"/>
                <a:sym typeface="Montserrat Medium"/>
              </a:rPr>
              <a:t>Model Checkpoint Size</a:t>
            </a:r>
          </a:p>
        </p:txBody>
      </p:sp>
      <p:sp>
        <p:nvSpPr>
          <p:cNvPr id="21" name="TextBox 21"/>
          <p:cNvSpPr txBox="1"/>
          <p:nvPr/>
        </p:nvSpPr>
        <p:spPr>
          <a:xfrm>
            <a:off x="11075491" y="7304037"/>
            <a:ext cx="2995018" cy="565283"/>
          </a:xfrm>
          <a:prstGeom prst="rect">
            <a:avLst/>
          </a:prstGeom>
        </p:spPr>
        <p:txBody>
          <a:bodyPr lIns="0" tIns="0" rIns="0" bIns="0" rtlCol="0" anchor="t">
            <a:spAutoFit/>
          </a:bodyPr>
          <a:lstStyle/>
          <a:p>
            <a:pPr algn="ctr">
              <a:lnSpc>
                <a:spcPts val="2312"/>
              </a:lnSpc>
            </a:pPr>
            <a:r>
              <a:rPr lang="en-US" sz="1600" dirty="0" err="1">
                <a:solidFill>
                  <a:srgbClr val="3D3E44"/>
                </a:solidFill>
                <a:latin typeface="Inter"/>
                <a:ea typeface="Inter"/>
                <a:cs typeface="Inter"/>
                <a:sym typeface="Inter"/>
              </a:rPr>
              <a:t>best_model.pth</a:t>
            </a:r>
            <a:r>
              <a:rPr lang="en-US" sz="1600" dirty="0">
                <a:solidFill>
                  <a:srgbClr val="3D3E44"/>
                </a:solidFill>
                <a:latin typeface="Inter Light"/>
                <a:ea typeface="Inter Light"/>
                <a:cs typeface="Inter Light"/>
                <a:sym typeface="Inter Light"/>
              </a:rPr>
              <a:t>, optimized for inference deployment.</a:t>
            </a:r>
          </a:p>
        </p:txBody>
      </p:sp>
      <p:sp>
        <p:nvSpPr>
          <p:cNvPr id="22" name="TextBox 22"/>
          <p:cNvSpPr txBox="1"/>
          <p:nvPr/>
        </p:nvSpPr>
        <p:spPr>
          <a:xfrm>
            <a:off x="7850237" y="8100715"/>
            <a:ext cx="9445526" cy="589905"/>
          </a:xfrm>
          <a:prstGeom prst="rect">
            <a:avLst/>
          </a:prstGeom>
        </p:spPr>
        <p:txBody>
          <a:bodyPr lIns="0" tIns="0" rIns="0" bIns="0" rtlCol="0" anchor="t">
            <a:spAutoFit/>
          </a:bodyPr>
          <a:lstStyle/>
          <a:p>
            <a:pPr algn="l">
              <a:lnSpc>
                <a:spcPts val="2312"/>
              </a:lnSpc>
            </a:pPr>
            <a:r>
              <a:rPr lang="en-US" sz="2000" dirty="0">
                <a:solidFill>
                  <a:srgbClr val="3D3E44"/>
                </a:solidFill>
                <a:latin typeface="Inter Light"/>
                <a:ea typeface="Inter Light"/>
                <a:cs typeface="Inter Light"/>
                <a:sym typeface="Inter Light"/>
              </a:rPr>
              <a:t>The pre-trained model contains the state dictionary, optimizer state, epoch information, and loss values, thereby facilitating immediate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TextBox 6"/>
          <p:cNvSpPr txBox="1"/>
          <p:nvPr/>
        </p:nvSpPr>
        <p:spPr>
          <a:xfrm>
            <a:off x="788194" y="609749"/>
            <a:ext cx="5018782" cy="466874"/>
          </a:xfrm>
          <a:prstGeom prst="rect">
            <a:avLst/>
          </a:prstGeom>
        </p:spPr>
        <p:txBody>
          <a:bodyPr lIns="0" tIns="0" rIns="0" bIns="0" rtlCol="0" anchor="t">
            <a:spAutoFit/>
          </a:bodyPr>
          <a:lstStyle/>
          <a:p>
            <a:pPr algn="l">
              <a:lnSpc>
                <a:spcPts val="3562"/>
              </a:lnSpc>
            </a:pPr>
            <a:r>
              <a:rPr lang="en-US" sz="2874" b="1">
                <a:solidFill>
                  <a:srgbClr val="74767D"/>
                </a:solidFill>
                <a:latin typeface="Montserrat Medium"/>
                <a:ea typeface="Montserrat Medium"/>
                <a:cs typeface="Montserrat Medium"/>
                <a:sym typeface="Montserrat Medium"/>
              </a:rPr>
              <a:t>Initial Setup and Operation</a:t>
            </a:r>
          </a:p>
        </p:txBody>
      </p:sp>
      <p:sp>
        <p:nvSpPr>
          <p:cNvPr id="7" name="TextBox 7"/>
          <p:cNvSpPr txBox="1"/>
          <p:nvPr/>
        </p:nvSpPr>
        <p:spPr>
          <a:xfrm>
            <a:off x="788194" y="1312218"/>
            <a:ext cx="16711612" cy="291405"/>
          </a:xfrm>
          <a:prstGeom prst="rect">
            <a:avLst/>
          </a:prstGeom>
        </p:spPr>
        <p:txBody>
          <a:bodyPr lIns="0" tIns="0" rIns="0" bIns="0" rtlCol="0" anchor="t">
            <a:spAutoFit/>
          </a:bodyPr>
          <a:lstStyle/>
          <a:p>
            <a:pPr algn="l">
              <a:lnSpc>
                <a:spcPts val="1812"/>
              </a:lnSpc>
            </a:pPr>
            <a:r>
              <a:rPr lang="en-US" sz="1124">
                <a:solidFill>
                  <a:srgbClr val="3D3E44"/>
                </a:solidFill>
                <a:latin typeface="Inter Light"/>
                <a:ea typeface="Inter Light"/>
                <a:cs typeface="Inter Light"/>
                <a:sym typeface="Inter Light"/>
              </a:rPr>
              <a:t>This section details the expeditious initialization of the system, requiring streamlined dependencies and providing a comprehensive demonstration script.</a:t>
            </a:r>
          </a:p>
        </p:txBody>
      </p:sp>
      <p:sp>
        <p:nvSpPr>
          <p:cNvPr id="8" name="TextBox 8"/>
          <p:cNvSpPr txBox="1"/>
          <p:nvPr/>
        </p:nvSpPr>
        <p:spPr>
          <a:xfrm>
            <a:off x="788194" y="1905000"/>
            <a:ext cx="1829841" cy="238274"/>
          </a:xfrm>
          <a:prstGeom prst="rect">
            <a:avLst/>
          </a:prstGeom>
        </p:spPr>
        <p:txBody>
          <a:bodyPr lIns="0" tIns="0" rIns="0" bIns="0" rtlCol="0" anchor="t">
            <a:spAutoFit/>
          </a:bodyPr>
          <a:lstStyle/>
          <a:p>
            <a:pPr algn="l">
              <a:lnSpc>
                <a:spcPts val="1750"/>
              </a:lnSpc>
            </a:pPr>
            <a:r>
              <a:rPr lang="en-US" sz="1437" b="1">
                <a:solidFill>
                  <a:srgbClr val="74767D"/>
                </a:solidFill>
                <a:latin typeface="Montserrat Medium"/>
                <a:ea typeface="Montserrat Medium"/>
                <a:cs typeface="Montserrat Medium"/>
                <a:sym typeface="Montserrat Medium"/>
              </a:rPr>
              <a:t>Installation</a:t>
            </a:r>
          </a:p>
        </p:txBody>
      </p:sp>
      <p:sp>
        <p:nvSpPr>
          <p:cNvPr id="9" name="TextBox 9"/>
          <p:cNvSpPr txBox="1"/>
          <p:nvPr/>
        </p:nvSpPr>
        <p:spPr>
          <a:xfrm>
            <a:off x="788194" y="2232422"/>
            <a:ext cx="8177212" cy="291405"/>
          </a:xfrm>
          <a:prstGeom prst="rect">
            <a:avLst/>
          </a:prstGeom>
        </p:spPr>
        <p:txBody>
          <a:bodyPr lIns="0" tIns="0" rIns="0" bIns="0" rtlCol="0" anchor="t">
            <a:spAutoFit/>
          </a:bodyPr>
          <a:lstStyle/>
          <a:p>
            <a:pPr algn="l">
              <a:lnSpc>
                <a:spcPts val="1812"/>
              </a:lnSpc>
            </a:pPr>
            <a:r>
              <a:rPr lang="en-US" sz="1124">
                <a:solidFill>
                  <a:srgbClr val="3D3E44"/>
                </a:solidFill>
                <a:latin typeface="Inter Light"/>
                <a:ea typeface="Inter Light"/>
                <a:cs typeface="Inter Light"/>
                <a:sym typeface="Inter Light"/>
              </a:rPr>
              <a:t>Installation of requisite packages is achieved via:</a:t>
            </a:r>
          </a:p>
        </p:txBody>
      </p:sp>
      <p:grpSp>
        <p:nvGrpSpPr>
          <p:cNvPr id="10" name="Group 10"/>
          <p:cNvGrpSpPr/>
          <p:nvPr/>
        </p:nvGrpSpPr>
        <p:grpSpPr>
          <a:xfrm>
            <a:off x="788194" y="2688431"/>
            <a:ext cx="8177212" cy="453629"/>
            <a:chOff x="0" y="0"/>
            <a:chExt cx="10902950" cy="604838"/>
          </a:xfrm>
        </p:grpSpPr>
        <p:sp>
          <p:nvSpPr>
            <p:cNvPr id="11" name="Freeform 11"/>
            <p:cNvSpPr/>
            <p:nvPr/>
          </p:nvSpPr>
          <p:spPr>
            <a:xfrm>
              <a:off x="0" y="0"/>
              <a:ext cx="10902950" cy="604774"/>
            </a:xfrm>
            <a:custGeom>
              <a:avLst/>
              <a:gdLst/>
              <a:ahLst/>
              <a:cxnLst/>
              <a:rect l="l" t="t" r="r" b="b"/>
              <a:pathLst>
                <a:path w="10902950" h="604774">
                  <a:moveTo>
                    <a:pt x="0" y="175641"/>
                  </a:moveTo>
                  <a:cubicBezTo>
                    <a:pt x="0" y="78613"/>
                    <a:pt x="78613" y="0"/>
                    <a:pt x="175641" y="0"/>
                  </a:cubicBezTo>
                  <a:lnTo>
                    <a:pt x="10727309" y="0"/>
                  </a:lnTo>
                  <a:cubicBezTo>
                    <a:pt x="10824337" y="0"/>
                    <a:pt x="10902950" y="78613"/>
                    <a:pt x="10902950" y="175641"/>
                  </a:cubicBezTo>
                  <a:lnTo>
                    <a:pt x="10902950" y="429133"/>
                  </a:lnTo>
                  <a:cubicBezTo>
                    <a:pt x="10902950" y="526161"/>
                    <a:pt x="10824337" y="604774"/>
                    <a:pt x="10727309" y="604774"/>
                  </a:cubicBezTo>
                  <a:lnTo>
                    <a:pt x="175641" y="604774"/>
                  </a:lnTo>
                  <a:cubicBezTo>
                    <a:pt x="78613" y="604901"/>
                    <a:pt x="0" y="526161"/>
                    <a:pt x="0" y="429133"/>
                  </a:cubicBezTo>
                  <a:close/>
                </a:path>
              </a:pathLst>
            </a:custGeom>
            <a:solidFill>
              <a:srgbClr val="F2F2F2"/>
            </a:solidFill>
            <a:ln w="12700">
              <a:solidFill>
                <a:srgbClr val="000000"/>
              </a:solidFill>
            </a:ln>
          </p:spPr>
          <p:txBody>
            <a:bodyPr/>
            <a:lstStyle/>
            <a:p>
              <a:endParaRPr lang="en-US"/>
            </a:p>
          </p:txBody>
        </p:sp>
      </p:grpSp>
      <p:grpSp>
        <p:nvGrpSpPr>
          <p:cNvPr id="12" name="Group 12"/>
          <p:cNvGrpSpPr/>
          <p:nvPr/>
        </p:nvGrpSpPr>
        <p:grpSpPr>
          <a:xfrm>
            <a:off x="780901" y="2688431"/>
            <a:ext cx="8191797" cy="453629"/>
            <a:chOff x="0" y="0"/>
            <a:chExt cx="10922397" cy="604838"/>
          </a:xfrm>
        </p:grpSpPr>
        <p:sp>
          <p:nvSpPr>
            <p:cNvPr id="13" name="Freeform 13"/>
            <p:cNvSpPr/>
            <p:nvPr/>
          </p:nvSpPr>
          <p:spPr>
            <a:xfrm>
              <a:off x="0" y="0"/>
              <a:ext cx="10922508" cy="604901"/>
            </a:xfrm>
            <a:custGeom>
              <a:avLst/>
              <a:gdLst/>
              <a:ahLst/>
              <a:cxnLst/>
              <a:rect l="l" t="t" r="r" b="b"/>
              <a:pathLst>
                <a:path w="10922508" h="604901">
                  <a:moveTo>
                    <a:pt x="0" y="29337"/>
                  </a:moveTo>
                  <a:cubicBezTo>
                    <a:pt x="0" y="13081"/>
                    <a:pt x="13081" y="0"/>
                    <a:pt x="29337" y="0"/>
                  </a:cubicBezTo>
                  <a:lnTo>
                    <a:pt x="10893171" y="0"/>
                  </a:lnTo>
                  <a:cubicBezTo>
                    <a:pt x="10909300" y="0"/>
                    <a:pt x="10922508" y="13081"/>
                    <a:pt x="10922508" y="29337"/>
                  </a:cubicBezTo>
                  <a:lnTo>
                    <a:pt x="10922508" y="575564"/>
                  </a:lnTo>
                  <a:cubicBezTo>
                    <a:pt x="10922508" y="591693"/>
                    <a:pt x="10909427" y="604901"/>
                    <a:pt x="10893171" y="604901"/>
                  </a:cubicBezTo>
                  <a:lnTo>
                    <a:pt x="29337" y="604901"/>
                  </a:lnTo>
                  <a:cubicBezTo>
                    <a:pt x="13081" y="604901"/>
                    <a:pt x="0" y="591693"/>
                    <a:pt x="0" y="575564"/>
                  </a:cubicBezTo>
                  <a:close/>
                </a:path>
              </a:pathLst>
            </a:custGeom>
            <a:solidFill>
              <a:srgbClr val="F2F2F2"/>
            </a:solidFill>
            <a:ln w="12700">
              <a:solidFill>
                <a:srgbClr val="000000"/>
              </a:solidFill>
            </a:ln>
          </p:spPr>
          <p:txBody>
            <a:bodyPr/>
            <a:lstStyle/>
            <a:p>
              <a:endParaRPr lang="en-US"/>
            </a:p>
          </p:txBody>
        </p:sp>
      </p:grpSp>
      <p:sp>
        <p:nvSpPr>
          <p:cNvPr id="14" name="TextBox 14"/>
          <p:cNvSpPr txBox="1"/>
          <p:nvPr/>
        </p:nvSpPr>
        <p:spPr>
          <a:xfrm>
            <a:off x="927199" y="2721917"/>
            <a:ext cx="7899201" cy="310455"/>
          </a:xfrm>
          <a:prstGeom prst="rect">
            <a:avLst/>
          </a:prstGeom>
        </p:spPr>
        <p:txBody>
          <a:bodyPr lIns="0" tIns="0" rIns="0" bIns="0" rtlCol="0" anchor="t">
            <a:spAutoFit/>
          </a:bodyPr>
          <a:lstStyle/>
          <a:p>
            <a:pPr algn="l">
              <a:lnSpc>
                <a:spcPts val="1812"/>
              </a:lnSpc>
            </a:pPr>
            <a:r>
              <a:rPr lang="en-US" sz="1124">
                <a:solidFill>
                  <a:srgbClr val="3D3E44"/>
                </a:solidFill>
                <a:latin typeface="Consolas"/>
                <a:ea typeface="Consolas"/>
                <a:cs typeface="Consolas"/>
                <a:sym typeface="Consolas"/>
              </a:rPr>
              <a:t>pip install -r requirements_lite.txt</a:t>
            </a:r>
          </a:p>
        </p:txBody>
      </p:sp>
      <p:sp>
        <p:nvSpPr>
          <p:cNvPr id="15" name="TextBox 15"/>
          <p:cNvSpPr txBox="1"/>
          <p:nvPr/>
        </p:nvSpPr>
        <p:spPr>
          <a:xfrm>
            <a:off x="788194" y="3249514"/>
            <a:ext cx="8177212" cy="291405"/>
          </a:xfrm>
          <a:prstGeom prst="rect">
            <a:avLst/>
          </a:prstGeom>
        </p:spPr>
        <p:txBody>
          <a:bodyPr lIns="0" tIns="0" rIns="0" bIns="0" rtlCol="0" anchor="t">
            <a:spAutoFit/>
          </a:bodyPr>
          <a:lstStyle/>
          <a:p>
            <a:pPr marL="169664" lvl="1" indent="-84832" algn="l">
              <a:lnSpc>
                <a:spcPts val="1812"/>
              </a:lnSpc>
              <a:buFont typeface="Arial"/>
              <a:buChar char="•"/>
            </a:pPr>
            <a:r>
              <a:rPr lang="en-US" sz="1124" b="1">
                <a:solidFill>
                  <a:srgbClr val="3D3E44"/>
                </a:solidFill>
                <a:latin typeface="Inter Bold"/>
                <a:ea typeface="Inter Bold"/>
                <a:cs typeface="Inter Bold"/>
                <a:sym typeface="Inter Bold"/>
              </a:rPr>
              <a:t>PyTorch</a:t>
            </a:r>
            <a:r>
              <a:rPr lang="en-US" sz="1124">
                <a:solidFill>
                  <a:srgbClr val="3D3E44"/>
                </a:solidFill>
                <a:latin typeface="Inter Light"/>
                <a:ea typeface="Inter Light"/>
                <a:cs typeface="Inter Light"/>
                <a:sym typeface="Inter Light"/>
              </a:rPr>
              <a:t> &gt;= 2.0.0</a:t>
            </a:r>
          </a:p>
        </p:txBody>
      </p:sp>
      <p:sp>
        <p:nvSpPr>
          <p:cNvPr id="16" name="TextBox 16"/>
          <p:cNvSpPr txBox="1"/>
          <p:nvPr/>
        </p:nvSpPr>
        <p:spPr>
          <a:xfrm>
            <a:off x="788194" y="3534966"/>
            <a:ext cx="8177212" cy="291405"/>
          </a:xfrm>
          <a:prstGeom prst="rect">
            <a:avLst/>
          </a:prstGeom>
        </p:spPr>
        <p:txBody>
          <a:bodyPr lIns="0" tIns="0" rIns="0" bIns="0" rtlCol="0" anchor="t">
            <a:spAutoFit/>
          </a:bodyPr>
          <a:lstStyle/>
          <a:p>
            <a:pPr marL="169664" lvl="1" indent="-84832" algn="l">
              <a:lnSpc>
                <a:spcPts val="1812"/>
              </a:lnSpc>
              <a:buFont typeface="Arial"/>
              <a:buChar char="•"/>
            </a:pPr>
            <a:r>
              <a:rPr lang="en-US" sz="1124" b="1">
                <a:solidFill>
                  <a:srgbClr val="3D3E44"/>
                </a:solidFill>
                <a:latin typeface="Inter Bold"/>
                <a:ea typeface="Inter Bold"/>
                <a:cs typeface="Inter Bold"/>
                <a:sym typeface="Inter Bold"/>
              </a:rPr>
              <a:t>torchvision</a:t>
            </a:r>
            <a:r>
              <a:rPr lang="en-US" sz="1124">
                <a:solidFill>
                  <a:srgbClr val="3D3E44"/>
                </a:solidFill>
                <a:latin typeface="Inter Light"/>
                <a:ea typeface="Inter Light"/>
                <a:cs typeface="Inter Light"/>
                <a:sym typeface="Inter Light"/>
              </a:rPr>
              <a:t> &gt;= 0.15.0</a:t>
            </a:r>
          </a:p>
        </p:txBody>
      </p:sp>
      <p:sp>
        <p:nvSpPr>
          <p:cNvPr id="17" name="TextBox 17"/>
          <p:cNvSpPr txBox="1"/>
          <p:nvPr/>
        </p:nvSpPr>
        <p:spPr>
          <a:xfrm>
            <a:off x="788194" y="3820418"/>
            <a:ext cx="8177212" cy="291405"/>
          </a:xfrm>
          <a:prstGeom prst="rect">
            <a:avLst/>
          </a:prstGeom>
        </p:spPr>
        <p:txBody>
          <a:bodyPr lIns="0" tIns="0" rIns="0" bIns="0" rtlCol="0" anchor="t">
            <a:spAutoFit/>
          </a:bodyPr>
          <a:lstStyle/>
          <a:p>
            <a:pPr marL="169664" lvl="1" indent="-84832" algn="l">
              <a:lnSpc>
                <a:spcPts val="1812"/>
              </a:lnSpc>
              <a:buFont typeface="Arial"/>
              <a:buChar char="•"/>
            </a:pPr>
            <a:r>
              <a:rPr lang="en-US" sz="1124" b="1">
                <a:solidFill>
                  <a:srgbClr val="3D3E44"/>
                </a:solidFill>
                <a:latin typeface="Inter Bold"/>
                <a:ea typeface="Inter Bold"/>
                <a:cs typeface="Inter Bold"/>
                <a:sym typeface="Inter Bold"/>
              </a:rPr>
              <a:t>Pillow</a:t>
            </a:r>
            <a:r>
              <a:rPr lang="en-US" sz="1124">
                <a:solidFill>
                  <a:srgbClr val="3D3E44"/>
                </a:solidFill>
                <a:latin typeface="Inter Light"/>
                <a:ea typeface="Inter Light"/>
                <a:cs typeface="Inter Light"/>
                <a:sym typeface="Inter Light"/>
              </a:rPr>
              <a:t> &gt;= 9.0.0</a:t>
            </a:r>
          </a:p>
        </p:txBody>
      </p:sp>
      <p:sp>
        <p:nvSpPr>
          <p:cNvPr id="18" name="TextBox 18"/>
          <p:cNvSpPr txBox="1"/>
          <p:nvPr/>
        </p:nvSpPr>
        <p:spPr>
          <a:xfrm>
            <a:off x="788194" y="4105870"/>
            <a:ext cx="8177212" cy="291405"/>
          </a:xfrm>
          <a:prstGeom prst="rect">
            <a:avLst/>
          </a:prstGeom>
        </p:spPr>
        <p:txBody>
          <a:bodyPr lIns="0" tIns="0" rIns="0" bIns="0" rtlCol="0" anchor="t">
            <a:spAutoFit/>
          </a:bodyPr>
          <a:lstStyle/>
          <a:p>
            <a:pPr marL="169664" lvl="1" indent="-84832" algn="l">
              <a:lnSpc>
                <a:spcPts val="1812"/>
              </a:lnSpc>
              <a:buFont typeface="Arial"/>
              <a:buChar char="•"/>
            </a:pPr>
            <a:r>
              <a:rPr lang="en-US" sz="1124" b="1">
                <a:solidFill>
                  <a:srgbClr val="3D3E44"/>
                </a:solidFill>
                <a:latin typeface="Inter Bold"/>
                <a:ea typeface="Inter Bold"/>
                <a:cs typeface="Inter Bold"/>
                <a:sym typeface="Inter Bold"/>
              </a:rPr>
              <a:t>numpy</a:t>
            </a:r>
            <a:r>
              <a:rPr lang="en-US" sz="1124">
                <a:solidFill>
                  <a:srgbClr val="3D3E44"/>
                </a:solidFill>
                <a:latin typeface="Inter Light"/>
                <a:ea typeface="Inter Light"/>
                <a:cs typeface="Inter Light"/>
                <a:sym typeface="Inter Light"/>
              </a:rPr>
              <a:t> &gt;= 1.24.0</a:t>
            </a:r>
          </a:p>
        </p:txBody>
      </p:sp>
      <p:sp>
        <p:nvSpPr>
          <p:cNvPr id="19" name="TextBox 19"/>
          <p:cNvSpPr txBox="1"/>
          <p:nvPr/>
        </p:nvSpPr>
        <p:spPr>
          <a:xfrm>
            <a:off x="788194" y="4391322"/>
            <a:ext cx="8177212" cy="291405"/>
          </a:xfrm>
          <a:prstGeom prst="rect">
            <a:avLst/>
          </a:prstGeom>
        </p:spPr>
        <p:txBody>
          <a:bodyPr lIns="0" tIns="0" rIns="0" bIns="0" rtlCol="0" anchor="t">
            <a:spAutoFit/>
          </a:bodyPr>
          <a:lstStyle/>
          <a:p>
            <a:pPr marL="169664" lvl="1" indent="-84832" algn="l">
              <a:lnSpc>
                <a:spcPts val="1812"/>
              </a:lnSpc>
              <a:buFont typeface="Arial"/>
              <a:buChar char="•"/>
            </a:pPr>
            <a:r>
              <a:rPr lang="en-US" sz="1124" b="1">
                <a:solidFill>
                  <a:srgbClr val="3D3E44"/>
                </a:solidFill>
                <a:latin typeface="Inter Bold"/>
                <a:ea typeface="Inter Bold"/>
                <a:cs typeface="Inter Bold"/>
                <a:sym typeface="Inter Bold"/>
              </a:rPr>
              <a:t>tqdm</a:t>
            </a:r>
            <a:r>
              <a:rPr lang="en-US" sz="1124">
                <a:solidFill>
                  <a:srgbClr val="3D3E44"/>
                </a:solidFill>
                <a:latin typeface="Inter Light"/>
                <a:ea typeface="Inter Light"/>
                <a:cs typeface="Inter Light"/>
                <a:sym typeface="Inter Light"/>
              </a:rPr>
              <a:t> &gt;= 4.65.0</a:t>
            </a:r>
          </a:p>
        </p:txBody>
      </p:sp>
      <p:grpSp>
        <p:nvGrpSpPr>
          <p:cNvPr id="20" name="Group 20"/>
          <p:cNvGrpSpPr/>
          <p:nvPr/>
        </p:nvGrpSpPr>
        <p:grpSpPr>
          <a:xfrm>
            <a:off x="788194" y="4847332"/>
            <a:ext cx="5315099" cy="5315099"/>
            <a:chOff x="0" y="0"/>
            <a:chExt cx="7086798" cy="7086798"/>
          </a:xfrm>
        </p:grpSpPr>
        <p:sp>
          <p:nvSpPr>
            <p:cNvPr id="21" name="Freeform 21" descr="preencoded.png"/>
            <p:cNvSpPr/>
            <p:nvPr/>
          </p:nvSpPr>
          <p:spPr>
            <a:xfrm>
              <a:off x="0" y="0"/>
              <a:ext cx="7086854" cy="7086854"/>
            </a:xfrm>
            <a:custGeom>
              <a:avLst/>
              <a:gdLst/>
              <a:ahLst/>
              <a:cxnLst/>
              <a:rect l="l" t="t" r="r" b="b"/>
              <a:pathLst>
                <a:path w="7086854" h="7086854">
                  <a:moveTo>
                    <a:pt x="0" y="0"/>
                  </a:moveTo>
                  <a:lnTo>
                    <a:pt x="7086854" y="0"/>
                  </a:lnTo>
                  <a:lnTo>
                    <a:pt x="7086854" y="7086854"/>
                  </a:lnTo>
                  <a:lnTo>
                    <a:pt x="0" y="7086854"/>
                  </a:lnTo>
                  <a:lnTo>
                    <a:pt x="0" y="0"/>
                  </a:lnTo>
                  <a:close/>
                </a:path>
              </a:pathLst>
            </a:custGeom>
            <a:blipFill>
              <a:blip r:embed="rId3"/>
              <a:stretch>
                <a:fillRect/>
              </a:stretch>
            </a:blipFill>
          </p:spPr>
          <p:txBody>
            <a:bodyPr/>
            <a:lstStyle/>
            <a:p>
              <a:endParaRPr lang="en-US"/>
            </a:p>
          </p:txBody>
        </p:sp>
      </p:grpSp>
      <p:sp>
        <p:nvSpPr>
          <p:cNvPr id="22" name="TextBox 22"/>
          <p:cNvSpPr txBox="1"/>
          <p:nvPr/>
        </p:nvSpPr>
        <p:spPr>
          <a:xfrm>
            <a:off x="9332119" y="1905000"/>
            <a:ext cx="2976265" cy="238274"/>
          </a:xfrm>
          <a:prstGeom prst="rect">
            <a:avLst/>
          </a:prstGeom>
        </p:spPr>
        <p:txBody>
          <a:bodyPr lIns="0" tIns="0" rIns="0" bIns="0" rtlCol="0" anchor="t">
            <a:spAutoFit/>
          </a:bodyPr>
          <a:lstStyle/>
          <a:p>
            <a:pPr algn="l">
              <a:lnSpc>
                <a:spcPts val="1750"/>
              </a:lnSpc>
            </a:pPr>
            <a:r>
              <a:rPr lang="en-US" sz="1437" b="1">
                <a:solidFill>
                  <a:srgbClr val="74767D"/>
                </a:solidFill>
                <a:latin typeface="Montserrat Medium"/>
                <a:ea typeface="Montserrat Medium"/>
                <a:cs typeface="Montserrat Medium"/>
                <a:sym typeface="Montserrat Medium"/>
              </a:rPr>
              <a:t>Demonstration Script Execution</a:t>
            </a:r>
          </a:p>
        </p:txBody>
      </p:sp>
      <p:sp>
        <p:nvSpPr>
          <p:cNvPr id="23" name="TextBox 23"/>
          <p:cNvSpPr txBox="1"/>
          <p:nvPr/>
        </p:nvSpPr>
        <p:spPr>
          <a:xfrm>
            <a:off x="9332119" y="2232422"/>
            <a:ext cx="8177212" cy="291405"/>
          </a:xfrm>
          <a:prstGeom prst="rect">
            <a:avLst/>
          </a:prstGeom>
        </p:spPr>
        <p:txBody>
          <a:bodyPr lIns="0" tIns="0" rIns="0" bIns="0" rtlCol="0" anchor="t">
            <a:spAutoFit/>
          </a:bodyPr>
          <a:lstStyle/>
          <a:p>
            <a:pPr algn="l">
              <a:lnSpc>
                <a:spcPts val="1812"/>
              </a:lnSpc>
            </a:pPr>
            <a:r>
              <a:rPr lang="en-US" sz="1124">
                <a:solidFill>
                  <a:srgbClr val="3D3E44"/>
                </a:solidFill>
                <a:latin typeface="Inter Light"/>
                <a:ea typeface="Inter Light"/>
                <a:cs typeface="Inter Light"/>
                <a:sym typeface="Inter Light"/>
              </a:rPr>
              <a:t>The demonstration script can be executed to expeditiously retrieve model-specific information:</a:t>
            </a:r>
          </a:p>
        </p:txBody>
      </p:sp>
      <p:grpSp>
        <p:nvGrpSpPr>
          <p:cNvPr id="24" name="Group 24"/>
          <p:cNvGrpSpPr/>
          <p:nvPr/>
        </p:nvGrpSpPr>
        <p:grpSpPr>
          <a:xfrm>
            <a:off x="9332119" y="2688431"/>
            <a:ext cx="8177212" cy="453629"/>
            <a:chOff x="0" y="0"/>
            <a:chExt cx="10902950" cy="604838"/>
          </a:xfrm>
        </p:grpSpPr>
        <p:sp>
          <p:nvSpPr>
            <p:cNvPr id="25" name="Freeform 25"/>
            <p:cNvSpPr/>
            <p:nvPr/>
          </p:nvSpPr>
          <p:spPr>
            <a:xfrm>
              <a:off x="0" y="0"/>
              <a:ext cx="10902950" cy="604774"/>
            </a:xfrm>
            <a:custGeom>
              <a:avLst/>
              <a:gdLst/>
              <a:ahLst/>
              <a:cxnLst/>
              <a:rect l="l" t="t" r="r" b="b"/>
              <a:pathLst>
                <a:path w="10902950" h="604774">
                  <a:moveTo>
                    <a:pt x="0" y="175641"/>
                  </a:moveTo>
                  <a:cubicBezTo>
                    <a:pt x="0" y="78613"/>
                    <a:pt x="78613" y="0"/>
                    <a:pt x="175641" y="0"/>
                  </a:cubicBezTo>
                  <a:lnTo>
                    <a:pt x="10727309" y="0"/>
                  </a:lnTo>
                  <a:cubicBezTo>
                    <a:pt x="10824337" y="0"/>
                    <a:pt x="10902950" y="78613"/>
                    <a:pt x="10902950" y="175641"/>
                  </a:cubicBezTo>
                  <a:lnTo>
                    <a:pt x="10902950" y="429133"/>
                  </a:lnTo>
                  <a:cubicBezTo>
                    <a:pt x="10902950" y="526161"/>
                    <a:pt x="10824337" y="604774"/>
                    <a:pt x="10727309" y="604774"/>
                  </a:cubicBezTo>
                  <a:lnTo>
                    <a:pt x="175641" y="604774"/>
                  </a:lnTo>
                  <a:cubicBezTo>
                    <a:pt x="78613" y="604901"/>
                    <a:pt x="0" y="526161"/>
                    <a:pt x="0" y="429133"/>
                  </a:cubicBezTo>
                  <a:close/>
                </a:path>
              </a:pathLst>
            </a:custGeom>
            <a:solidFill>
              <a:srgbClr val="F2F2F2"/>
            </a:solidFill>
            <a:ln w="12700">
              <a:solidFill>
                <a:srgbClr val="000000"/>
              </a:solidFill>
            </a:ln>
          </p:spPr>
          <p:txBody>
            <a:bodyPr/>
            <a:lstStyle/>
            <a:p>
              <a:endParaRPr lang="en-US"/>
            </a:p>
          </p:txBody>
        </p:sp>
      </p:grpSp>
      <p:grpSp>
        <p:nvGrpSpPr>
          <p:cNvPr id="26" name="Group 26"/>
          <p:cNvGrpSpPr/>
          <p:nvPr/>
        </p:nvGrpSpPr>
        <p:grpSpPr>
          <a:xfrm>
            <a:off x="9324826" y="2688431"/>
            <a:ext cx="8191797" cy="453629"/>
            <a:chOff x="0" y="0"/>
            <a:chExt cx="10922397" cy="604838"/>
          </a:xfrm>
        </p:grpSpPr>
        <p:sp>
          <p:nvSpPr>
            <p:cNvPr id="27" name="Freeform 27"/>
            <p:cNvSpPr/>
            <p:nvPr/>
          </p:nvSpPr>
          <p:spPr>
            <a:xfrm>
              <a:off x="0" y="0"/>
              <a:ext cx="10922508" cy="604901"/>
            </a:xfrm>
            <a:custGeom>
              <a:avLst/>
              <a:gdLst/>
              <a:ahLst/>
              <a:cxnLst/>
              <a:rect l="l" t="t" r="r" b="b"/>
              <a:pathLst>
                <a:path w="10922508" h="604901">
                  <a:moveTo>
                    <a:pt x="0" y="29337"/>
                  </a:moveTo>
                  <a:cubicBezTo>
                    <a:pt x="0" y="13081"/>
                    <a:pt x="13081" y="0"/>
                    <a:pt x="29337" y="0"/>
                  </a:cubicBezTo>
                  <a:lnTo>
                    <a:pt x="10893171" y="0"/>
                  </a:lnTo>
                  <a:cubicBezTo>
                    <a:pt x="10909300" y="0"/>
                    <a:pt x="10922508" y="13081"/>
                    <a:pt x="10922508" y="29337"/>
                  </a:cubicBezTo>
                  <a:lnTo>
                    <a:pt x="10922508" y="575564"/>
                  </a:lnTo>
                  <a:cubicBezTo>
                    <a:pt x="10922508" y="591693"/>
                    <a:pt x="10909427" y="604901"/>
                    <a:pt x="10893171" y="604901"/>
                  </a:cubicBezTo>
                  <a:lnTo>
                    <a:pt x="29337" y="604901"/>
                  </a:lnTo>
                  <a:cubicBezTo>
                    <a:pt x="13081" y="604901"/>
                    <a:pt x="0" y="591693"/>
                    <a:pt x="0" y="575564"/>
                  </a:cubicBezTo>
                  <a:close/>
                </a:path>
              </a:pathLst>
            </a:custGeom>
            <a:solidFill>
              <a:srgbClr val="F2F2F2"/>
            </a:solidFill>
            <a:ln w="12700">
              <a:solidFill>
                <a:srgbClr val="000000"/>
              </a:solidFill>
            </a:ln>
          </p:spPr>
          <p:txBody>
            <a:bodyPr/>
            <a:lstStyle/>
            <a:p>
              <a:endParaRPr lang="en-US"/>
            </a:p>
          </p:txBody>
        </p:sp>
      </p:grpSp>
      <p:sp>
        <p:nvSpPr>
          <p:cNvPr id="28" name="TextBox 28"/>
          <p:cNvSpPr txBox="1"/>
          <p:nvPr/>
        </p:nvSpPr>
        <p:spPr>
          <a:xfrm>
            <a:off x="9471124" y="2721917"/>
            <a:ext cx="7899201" cy="310455"/>
          </a:xfrm>
          <a:prstGeom prst="rect">
            <a:avLst/>
          </a:prstGeom>
        </p:spPr>
        <p:txBody>
          <a:bodyPr lIns="0" tIns="0" rIns="0" bIns="0" rtlCol="0" anchor="t">
            <a:spAutoFit/>
          </a:bodyPr>
          <a:lstStyle/>
          <a:p>
            <a:pPr algn="l">
              <a:lnSpc>
                <a:spcPts val="1812"/>
              </a:lnSpc>
            </a:pPr>
            <a:r>
              <a:rPr lang="en-US" sz="1124">
                <a:solidFill>
                  <a:srgbClr val="3D3E44"/>
                </a:solidFill>
                <a:latin typeface="Consolas"/>
                <a:ea typeface="Consolas"/>
                <a:cs typeface="Consolas"/>
                <a:sym typeface="Consolas"/>
              </a:rPr>
              <a:t>python show_model_info.py</a:t>
            </a:r>
          </a:p>
        </p:txBody>
      </p:sp>
      <p:sp>
        <p:nvSpPr>
          <p:cNvPr id="29" name="TextBox 29"/>
          <p:cNvSpPr txBox="1"/>
          <p:nvPr/>
        </p:nvSpPr>
        <p:spPr>
          <a:xfrm>
            <a:off x="9332119" y="3249514"/>
            <a:ext cx="8177212" cy="525661"/>
          </a:xfrm>
          <a:prstGeom prst="rect">
            <a:avLst/>
          </a:prstGeom>
        </p:spPr>
        <p:txBody>
          <a:bodyPr lIns="0" tIns="0" rIns="0" bIns="0" rtlCol="0" anchor="t">
            <a:spAutoFit/>
          </a:bodyPr>
          <a:lstStyle/>
          <a:p>
            <a:pPr algn="l">
              <a:lnSpc>
                <a:spcPts val="1812"/>
              </a:lnSpc>
            </a:pPr>
            <a:r>
              <a:rPr lang="en-US" sz="1124">
                <a:solidFill>
                  <a:srgbClr val="3D3E44"/>
                </a:solidFill>
                <a:latin typeface="Inter Light"/>
                <a:ea typeface="Inter Light"/>
                <a:cs typeface="Inter Light"/>
                <a:sym typeface="Inter Light"/>
              </a:rPr>
              <a:t>This script facilitates the retrieval of model file details, architectural specifications, training configuration, and salient features, thereby negating the necessity for dataset acquisition.</a:t>
            </a:r>
          </a:p>
        </p:txBody>
      </p:sp>
      <p:grpSp>
        <p:nvGrpSpPr>
          <p:cNvPr id="30" name="Group 30"/>
          <p:cNvGrpSpPr/>
          <p:nvPr/>
        </p:nvGrpSpPr>
        <p:grpSpPr>
          <a:xfrm>
            <a:off x="9332119" y="3939779"/>
            <a:ext cx="5315099" cy="5315099"/>
            <a:chOff x="0" y="0"/>
            <a:chExt cx="7086798" cy="7086798"/>
          </a:xfrm>
        </p:grpSpPr>
        <p:sp>
          <p:nvSpPr>
            <p:cNvPr id="31" name="Freeform 31" descr="preencoded.png"/>
            <p:cNvSpPr/>
            <p:nvPr/>
          </p:nvSpPr>
          <p:spPr>
            <a:xfrm>
              <a:off x="0" y="0"/>
              <a:ext cx="7086854" cy="7086854"/>
            </a:xfrm>
            <a:custGeom>
              <a:avLst/>
              <a:gdLst/>
              <a:ahLst/>
              <a:cxnLst/>
              <a:rect l="l" t="t" r="r" b="b"/>
              <a:pathLst>
                <a:path w="7086854" h="7086854">
                  <a:moveTo>
                    <a:pt x="0" y="0"/>
                  </a:moveTo>
                  <a:lnTo>
                    <a:pt x="7086854" y="0"/>
                  </a:lnTo>
                  <a:lnTo>
                    <a:pt x="7086854" y="7086854"/>
                  </a:lnTo>
                  <a:lnTo>
                    <a:pt x="0" y="7086854"/>
                  </a:lnTo>
                  <a:lnTo>
                    <a:pt x="0" y="0"/>
                  </a:lnTo>
                  <a:close/>
                </a:path>
              </a:pathLst>
            </a:custGeom>
            <a:blipFill>
              <a:blip r:embed="rId4"/>
              <a:stretch>
                <a:fillRect/>
              </a:stretch>
            </a:blip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1178</Words>
  <Application>Microsoft Office PowerPoint</Application>
  <PresentationFormat>Custom</PresentationFormat>
  <Paragraphs>124</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Consolas</vt:lpstr>
      <vt:lpstr>Calibri</vt:lpstr>
      <vt:lpstr>Inter Light</vt:lpstr>
      <vt:lpstr>Inter</vt:lpstr>
      <vt:lpstr>Inter Bold</vt:lpstr>
      <vt:lpstr>Arial</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Anup Suman Jain</cp:lastModifiedBy>
  <cp:revision>2</cp:revision>
  <dcterms:created xsi:type="dcterms:W3CDTF">2006-08-16T00:00:00Z</dcterms:created>
  <dcterms:modified xsi:type="dcterms:W3CDTF">2025-12-09T00:08:47Z</dcterms:modified>
  <dc:identifier>DAG69uY4Zog</dc:identifier>
</cp:coreProperties>
</file>